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323" r:id="rId3"/>
    <p:sldId id="341" r:id="rId4"/>
    <p:sldId id="325" r:id="rId5"/>
    <p:sldId id="342" r:id="rId6"/>
    <p:sldId id="344" r:id="rId7"/>
    <p:sldId id="343" r:id="rId8"/>
    <p:sldId id="345" r:id="rId9"/>
    <p:sldId id="337" r:id="rId10"/>
    <p:sldId id="348" r:id="rId11"/>
    <p:sldId id="330" r:id="rId12"/>
    <p:sldId id="346" r:id="rId13"/>
    <p:sldId id="339" r:id="rId14"/>
    <p:sldId id="327" r:id="rId15"/>
    <p:sldId id="347" r:id="rId16"/>
    <p:sldId id="328" r:id="rId17"/>
    <p:sldId id="333" r:id="rId18"/>
    <p:sldId id="351" r:id="rId19"/>
    <p:sldId id="334" r:id="rId20"/>
    <p:sldId id="349" r:id="rId21"/>
    <p:sldId id="352" r:id="rId22"/>
    <p:sldId id="353" r:id="rId23"/>
    <p:sldId id="271" r:id="rId24"/>
  </p:sldIdLst>
  <p:sldSz cx="9144000" cy="5143500" type="screen16x9"/>
  <p:notesSz cx="6810375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B200"/>
    <a:srgbClr val="FFD6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7" autoAdjust="0"/>
    <p:restoredTop sz="94639" autoAdjust="0"/>
  </p:normalViewPr>
  <p:slideViewPr>
    <p:cSldViewPr showGuides="1">
      <p:cViewPr varScale="1">
        <p:scale>
          <a:sx n="159" d="100"/>
          <a:sy n="159" d="100"/>
        </p:scale>
        <p:origin x="-1104" y="-60"/>
      </p:cViewPr>
      <p:guideLst>
        <p:guide orient="horz" pos="2981"/>
        <p:guide orient="horz" pos="3026"/>
        <p:guide orient="horz" pos="3117"/>
        <p:guide orient="horz" pos="622"/>
        <p:guide orient="horz" pos="2618"/>
        <p:guide orient="horz" pos="2527"/>
        <p:guide orient="horz" pos="2119"/>
        <p:guide orient="horz" pos="2028"/>
        <p:guide orient="horz" pos="1620"/>
        <p:guide orient="horz" pos="1529"/>
        <p:guide orient="horz" pos="1121"/>
        <p:guide orient="horz" pos="1030"/>
        <p:guide orient="horz" pos="486"/>
        <p:guide pos="2835"/>
        <p:guide pos="2925"/>
        <p:guide pos="3742"/>
        <p:guide pos="3833"/>
        <p:guide pos="4649"/>
        <p:guide pos="4740"/>
        <p:guide pos="2018"/>
        <p:guide pos="1927"/>
        <p:guide pos="1111"/>
        <p:guide pos="1020"/>
        <p:guide pos="204"/>
        <p:guide pos="55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howGuides="1">
      <p:cViewPr>
        <p:scale>
          <a:sx n="66" d="100"/>
          <a:sy n="66" d="100"/>
        </p:scale>
        <p:origin x="-4356" y="-624"/>
      </p:cViewPr>
      <p:guideLst>
        <p:guide orient="horz" pos="5947"/>
        <p:guide orient="horz" pos="496"/>
        <p:guide pos="282"/>
        <p:guide pos="40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wendy.jones\Local%20Settings\Temporary%20Internet%20Files\Content.Outlook\YXFR0S4H\IAB%20Q2%202012%20Summary%20table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7094263917377378E-2"/>
          <c:y val="5.6132637219387244E-2"/>
          <c:w val="0.83251399825021877"/>
          <c:h val="0.85912549047865472"/>
        </c:manualLayout>
      </c:layout>
      <c:areaChart>
        <c:grouping val="stacked"/>
        <c:varyColors val="0"/>
        <c:ser>
          <c:idx val="0"/>
          <c:order val="0"/>
          <c:tx>
            <c:strRef>
              <c:f>Sheet3!$A$3</c:f>
              <c:strCache>
                <c:ptCount val="1"/>
                <c:pt idx="0">
                  <c:v>DESKTOP COMPUTERS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</c:spPr>
          <c:cat>
            <c:strRef>
              <c:f>Sheet3!$B$2:$F$2</c:f>
              <c:strCache>
                <c:ptCount val="5"/>
                <c:pt idx="0">
                  <c:v>Q307 -Q208</c:v>
                </c:pt>
                <c:pt idx="1">
                  <c:v>Q308-Q209</c:v>
                </c:pt>
                <c:pt idx="2">
                  <c:v>Q309-Q210</c:v>
                </c:pt>
                <c:pt idx="3">
                  <c:v>Q310-Q211</c:v>
                </c:pt>
                <c:pt idx="4">
                  <c:v>Q311-Q212</c:v>
                </c:pt>
              </c:strCache>
            </c:strRef>
          </c:cat>
          <c:val>
            <c:numRef>
              <c:f>Sheet3!$B$3:$F$3</c:f>
              <c:numCache>
                <c:formatCode>#,##0</c:formatCode>
                <c:ptCount val="5"/>
                <c:pt idx="0">
                  <c:v>1224.8313021813331</c:v>
                </c:pt>
                <c:pt idx="1">
                  <c:v>1027.2674464999998</c:v>
                </c:pt>
                <c:pt idx="2">
                  <c:v>954.01618023333333</c:v>
                </c:pt>
                <c:pt idx="3">
                  <c:v>862.39329587999998</c:v>
                </c:pt>
                <c:pt idx="4">
                  <c:v>804.50747559333331</c:v>
                </c:pt>
              </c:numCache>
            </c:numRef>
          </c:val>
        </c:ser>
        <c:ser>
          <c:idx val="1"/>
          <c:order val="1"/>
          <c:tx>
            <c:strRef>
              <c:f>Sheet3!$A$4</c:f>
              <c:strCache>
                <c:ptCount val="1"/>
                <c:pt idx="0">
                  <c:v>LAPTOPS</c:v>
                </c:pt>
              </c:strCache>
            </c:strRef>
          </c:tx>
          <c:spPr>
            <a:solidFill>
              <a:schemeClr val="bg2"/>
            </a:solidFill>
          </c:spPr>
          <c:cat>
            <c:strRef>
              <c:f>Sheet3!$B$2:$F$2</c:f>
              <c:strCache>
                <c:ptCount val="5"/>
                <c:pt idx="0">
                  <c:v>Q307 -Q208</c:v>
                </c:pt>
                <c:pt idx="1">
                  <c:v>Q308-Q209</c:v>
                </c:pt>
                <c:pt idx="2">
                  <c:v>Q309-Q210</c:v>
                </c:pt>
                <c:pt idx="3">
                  <c:v>Q310-Q211</c:v>
                </c:pt>
                <c:pt idx="4">
                  <c:v>Q311-Q212</c:v>
                </c:pt>
              </c:strCache>
            </c:strRef>
          </c:cat>
          <c:val>
            <c:numRef>
              <c:f>Sheet3!$B$4:$F$4</c:f>
              <c:numCache>
                <c:formatCode>#,##0</c:formatCode>
                <c:ptCount val="5"/>
                <c:pt idx="0">
                  <c:v>4978.6559346840022</c:v>
                </c:pt>
                <c:pt idx="1">
                  <c:v>5588.8257089626677</c:v>
                </c:pt>
                <c:pt idx="2">
                  <c:v>5319.0085039613332</c:v>
                </c:pt>
                <c:pt idx="3">
                  <c:v>5175.6287687946678</c:v>
                </c:pt>
                <c:pt idx="4">
                  <c:v>5207.8044883466655</c:v>
                </c:pt>
              </c:numCache>
            </c:numRef>
          </c:val>
        </c:ser>
        <c:ser>
          <c:idx val="6"/>
          <c:order val="2"/>
          <c:tx>
            <c:strRef>
              <c:f>Sheet3!$A$6</c:f>
              <c:strCache>
                <c:ptCount val="1"/>
                <c:pt idx="0">
                  <c:v>SMARTPHONE</c:v>
                </c:pt>
              </c:strCache>
            </c:strRef>
          </c:tx>
          <c:spPr>
            <a:solidFill>
              <a:schemeClr val="tx2"/>
            </a:solidFill>
            <a:ln w="25400">
              <a:noFill/>
            </a:ln>
          </c:spPr>
          <c:cat>
            <c:strRef>
              <c:f>Sheet3!$B$2:$F$2</c:f>
              <c:strCache>
                <c:ptCount val="5"/>
                <c:pt idx="0">
                  <c:v>Q307 -Q208</c:v>
                </c:pt>
                <c:pt idx="1">
                  <c:v>Q308-Q209</c:v>
                </c:pt>
                <c:pt idx="2">
                  <c:v>Q309-Q210</c:v>
                </c:pt>
                <c:pt idx="3">
                  <c:v>Q310-Q211</c:v>
                </c:pt>
                <c:pt idx="4">
                  <c:v>Q311-Q212</c:v>
                </c:pt>
              </c:strCache>
            </c:strRef>
          </c:cat>
          <c:val>
            <c:numRef>
              <c:f>Sheet3!$B$6:$F$6</c:f>
              <c:numCache>
                <c:formatCode>#,##0</c:formatCode>
                <c:ptCount val="5"/>
                <c:pt idx="0">
                  <c:v>1212.6315789473686</c:v>
                </c:pt>
                <c:pt idx="1">
                  <c:v>3443.1578947368416</c:v>
                </c:pt>
                <c:pt idx="2">
                  <c:v>7994.7368421052624</c:v>
                </c:pt>
                <c:pt idx="3">
                  <c:v>14536.842105263155</c:v>
                </c:pt>
                <c:pt idx="4">
                  <c:v>17276.842105263164</c:v>
                </c:pt>
              </c:numCache>
            </c:numRef>
          </c:val>
        </c:ser>
        <c:ser>
          <c:idx val="3"/>
          <c:order val="3"/>
          <c:tx>
            <c:strRef>
              <c:f>Sheet3!$A$7</c:f>
              <c:strCache>
                <c:ptCount val="1"/>
                <c:pt idx="0">
                  <c:v>TABLETS</c:v>
                </c:pt>
              </c:strCache>
            </c:strRef>
          </c:tx>
          <c:spPr>
            <a:solidFill>
              <a:schemeClr val="accent2"/>
            </a:solidFill>
          </c:spPr>
          <c:cat>
            <c:strRef>
              <c:f>Sheet3!$B$2:$F$2</c:f>
              <c:strCache>
                <c:ptCount val="5"/>
                <c:pt idx="0">
                  <c:v>Q307 -Q208</c:v>
                </c:pt>
                <c:pt idx="1">
                  <c:v>Q308-Q209</c:v>
                </c:pt>
                <c:pt idx="2">
                  <c:v>Q309-Q210</c:v>
                </c:pt>
                <c:pt idx="3">
                  <c:v>Q310-Q211</c:v>
                </c:pt>
                <c:pt idx="4">
                  <c:v>Q311-Q212</c:v>
                </c:pt>
              </c:strCache>
            </c:strRef>
          </c:cat>
          <c:val>
            <c:numRef>
              <c:f>Sheet3!$B$7:$F$7</c:f>
              <c:numCache>
                <c:formatCode>#,##0</c:formatCode>
                <c:ptCount val="5"/>
                <c:pt idx="0">
                  <c:v>0</c:v>
                </c:pt>
                <c:pt idx="1">
                  <c:v>9.2935817673076926</c:v>
                </c:pt>
                <c:pt idx="2">
                  <c:v>37.627389128846154</c:v>
                </c:pt>
                <c:pt idx="3">
                  <c:v>1422.8428878211537</c:v>
                </c:pt>
                <c:pt idx="4">
                  <c:v>4833.6041914826938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9682688"/>
        <c:axId val="109684224"/>
      </c:areaChart>
      <c:catAx>
        <c:axId val="109682688"/>
        <c:scaling>
          <c:orientation val="minMax"/>
        </c:scaling>
        <c:delete val="1"/>
        <c:axPos val="b"/>
        <c:majorTickMark val="out"/>
        <c:minorTickMark val="none"/>
        <c:tickLblPos val="nextTo"/>
        <c:crossAx val="109684224"/>
        <c:crosses val="autoZero"/>
        <c:auto val="1"/>
        <c:lblAlgn val="ctr"/>
        <c:lblOffset val="100"/>
        <c:noMultiLvlLbl val="0"/>
      </c:catAx>
      <c:valAx>
        <c:axId val="109684224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high"/>
        <c:crossAx val="109682688"/>
        <c:crosses val="autoZero"/>
        <c:crossBetween val="midCat"/>
      </c:valAx>
      <c:spPr>
        <a:solidFill>
          <a:schemeClr val="bg1">
            <a:lumMod val="85000"/>
          </a:schemeClr>
        </a:solidFill>
      </c:spPr>
    </c:plotArea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areaChart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Fixed</c:v>
                </c:pt>
              </c:strCache>
            </c:strRef>
          </c:tx>
          <c:spPr>
            <a:solidFill>
              <a:schemeClr val="bg2"/>
            </a:solidFill>
          </c:spPr>
          <c:cat>
            <c:strRef>
              <c:f>Sheet1!$A$2:$A$25</c:f>
              <c:strCache>
                <c:ptCount val="24"/>
                <c:pt idx="0">
                  <c:v>00:00 to 00:59</c:v>
                </c:pt>
                <c:pt idx="1">
                  <c:v>01:00 to 01:59</c:v>
                </c:pt>
                <c:pt idx="2">
                  <c:v>02:00 to 02:59</c:v>
                </c:pt>
                <c:pt idx="3">
                  <c:v>03:00 to 03:59</c:v>
                </c:pt>
                <c:pt idx="4">
                  <c:v>04:00 to 04:59</c:v>
                </c:pt>
                <c:pt idx="5">
                  <c:v>05:00 to 05:59</c:v>
                </c:pt>
                <c:pt idx="6">
                  <c:v>06:00 to 06:59</c:v>
                </c:pt>
                <c:pt idx="7">
                  <c:v>07:00 to 07:59</c:v>
                </c:pt>
                <c:pt idx="8">
                  <c:v>08:00 to 08:59</c:v>
                </c:pt>
                <c:pt idx="9">
                  <c:v>09:00 to 09:59</c:v>
                </c:pt>
                <c:pt idx="10">
                  <c:v>10:00 to 10:59</c:v>
                </c:pt>
                <c:pt idx="11">
                  <c:v>11:00 to 11:59</c:v>
                </c:pt>
                <c:pt idx="12">
                  <c:v>12:00 to 12:59</c:v>
                </c:pt>
                <c:pt idx="13">
                  <c:v>13:00 to 13:59</c:v>
                </c:pt>
                <c:pt idx="14">
                  <c:v>14:00 to 14:59</c:v>
                </c:pt>
                <c:pt idx="15">
                  <c:v>15:00 to 15:59</c:v>
                </c:pt>
                <c:pt idx="16">
                  <c:v>16:00 to 16:59</c:v>
                </c:pt>
                <c:pt idx="17">
                  <c:v>17:00 to 17:59</c:v>
                </c:pt>
                <c:pt idx="18">
                  <c:v>18:00 to 18:59</c:v>
                </c:pt>
                <c:pt idx="19">
                  <c:v>19:00 to 19:59</c:v>
                </c:pt>
                <c:pt idx="20">
                  <c:v>20:00 to 20:59</c:v>
                </c:pt>
                <c:pt idx="21">
                  <c:v>21:00 to 21:59</c:v>
                </c:pt>
                <c:pt idx="22">
                  <c:v>22:00 to 22:59</c:v>
                </c:pt>
                <c:pt idx="23">
                  <c:v>23:00 to 23:59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5418</c:v>
                </c:pt>
                <c:pt idx="1">
                  <c:v>3240</c:v>
                </c:pt>
                <c:pt idx="2">
                  <c:v>1624</c:v>
                </c:pt>
                <c:pt idx="3">
                  <c:v>726</c:v>
                </c:pt>
                <c:pt idx="4">
                  <c:v>408</c:v>
                </c:pt>
                <c:pt idx="5">
                  <c:v>269</c:v>
                </c:pt>
                <c:pt idx="6">
                  <c:v>518</c:v>
                </c:pt>
                <c:pt idx="7">
                  <c:v>761</c:v>
                </c:pt>
                <c:pt idx="8">
                  <c:v>2401</c:v>
                </c:pt>
                <c:pt idx="9">
                  <c:v>4019</c:v>
                </c:pt>
                <c:pt idx="10">
                  <c:v>5984</c:v>
                </c:pt>
                <c:pt idx="11">
                  <c:v>6957</c:v>
                </c:pt>
                <c:pt idx="12">
                  <c:v>7055</c:v>
                </c:pt>
                <c:pt idx="13">
                  <c:v>7507</c:v>
                </c:pt>
                <c:pt idx="14">
                  <c:v>7657</c:v>
                </c:pt>
                <c:pt idx="15">
                  <c:v>8104</c:v>
                </c:pt>
                <c:pt idx="16">
                  <c:v>7998</c:v>
                </c:pt>
                <c:pt idx="17">
                  <c:v>9050</c:v>
                </c:pt>
                <c:pt idx="18">
                  <c:v>9216</c:v>
                </c:pt>
                <c:pt idx="19">
                  <c:v>9763</c:v>
                </c:pt>
                <c:pt idx="20">
                  <c:v>9965</c:v>
                </c:pt>
                <c:pt idx="21">
                  <c:v>10865</c:v>
                </c:pt>
                <c:pt idx="22">
                  <c:v>10090</c:v>
                </c:pt>
                <c:pt idx="23">
                  <c:v>8831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Mobile</c:v>
                </c:pt>
              </c:strCache>
            </c:strRef>
          </c:tx>
          <c:spPr>
            <a:solidFill>
              <a:schemeClr val="tx2"/>
            </a:solidFill>
          </c:spPr>
          <c:cat>
            <c:strRef>
              <c:f>Sheet1!$A$2:$A$25</c:f>
              <c:strCache>
                <c:ptCount val="24"/>
                <c:pt idx="0">
                  <c:v>00:00 to 00:59</c:v>
                </c:pt>
                <c:pt idx="1">
                  <c:v>01:00 to 01:59</c:v>
                </c:pt>
                <c:pt idx="2">
                  <c:v>02:00 to 02:59</c:v>
                </c:pt>
                <c:pt idx="3">
                  <c:v>03:00 to 03:59</c:v>
                </c:pt>
                <c:pt idx="4">
                  <c:v>04:00 to 04:59</c:v>
                </c:pt>
                <c:pt idx="5">
                  <c:v>05:00 to 05:59</c:v>
                </c:pt>
                <c:pt idx="6">
                  <c:v>06:00 to 06:59</c:v>
                </c:pt>
                <c:pt idx="7">
                  <c:v>07:00 to 07:59</c:v>
                </c:pt>
                <c:pt idx="8">
                  <c:v>08:00 to 08:59</c:v>
                </c:pt>
                <c:pt idx="9">
                  <c:v>09:00 to 09:59</c:v>
                </c:pt>
                <c:pt idx="10">
                  <c:v>10:00 to 10:59</c:v>
                </c:pt>
                <c:pt idx="11">
                  <c:v>11:00 to 11:59</c:v>
                </c:pt>
                <c:pt idx="12">
                  <c:v>12:00 to 12:59</c:v>
                </c:pt>
                <c:pt idx="13">
                  <c:v>13:00 to 13:59</c:v>
                </c:pt>
                <c:pt idx="14">
                  <c:v>14:00 to 14:59</c:v>
                </c:pt>
                <c:pt idx="15">
                  <c:v>15:00 to 15:59</c:v>
                </c:pt>
                <c:pt idx="16">
                  <c:v>16:00 to 16:59</c:v>
                </c:pt>
                <c:pt idx="17">
                  <c:v>17:00 to 17:59</c:v>
                </c:pt>
                <c:pt idx="18">
                  <c:v>18:00 to 18:59</c:v>
                </c:pt>
                <c:pt idx="19">
                  <c:v>19:00 to 19:59</c:v>
                </c:pt>
                <c:pt idx="20">
                  <c:v>20:00 to 20:59</c:v>
                </c:pt>
                <c:pt idx="21">
                  <c:v>21:00 to 21:59</c:v>
                </c:pt>
                <c:pt idx="22">
                  <c:v>22:00 to 22:59</c:v>
                </c:pt>
                <c:pt idx="23">
                  <c:v>23:00 to 23:59</c:v>
                </c:pt>
              </c:strCache>
            </c:strRef>
          </c:cat>
          <c:val>
            <c:numRef>
              <c:f>Sheet1!$C$2:$C$25</c:f>
              <c:numCache>
                <c:formatCode>General</c:formatCode>
                <c:ptCount val="24"/>
                <c:pt idx="0">
                  <c:v>2475</c:v>
                </c:pt>
                <c:pt idx="1">
                  <c:v>1430</c:v>
                </c:pt>
                <c:pt idx="2">
                  <c:v>912</c:v>
                </c:pt>
                <c:pt idx="3">
                  <c:v>710</c:v>
                </c:pt>
                <c:pt idx="4">
                  <c:v>449</c:v>
                </c:pt>
                <c:pt idx="5">
                  <c:v>385</c:v>
                </c:pt>
                <c:pt idx="6">
                  <c:v>515</c:v>
                </c:pt>
                <c:pt idx="7">
                  <c:v>1079</c:v>
                </c:pt>
                <c:pt idx="8">
                  <c:v>2248</c:v>
                </c:pt>
                <c:pt idx="9">
                  <c:v>2727</c:v>
                </c:pt>
                <c:pt idx="10">
                  <c:v>2895</c:v>
                </c:pt>
                <c:pt idx="11">
                  <c:v>2857</c:v>
                </c:pt>
                <c:pt idx="12">
                  <c:v>2671</c:v>
                </c:pt>
                <c:pt idx="13">
                  <c:v>2916</c:v>
                </c:pt>
                <c:pt idx="14">
                  <c:v>3001</c:v>
                </c:pt>
                <c:pt idx="15">
                  <c:v>2847</c:v>
                </c:pt>
                <c:pt idx="16">
                  <c:v>2993</c:v>
                </c:pt>
                <c:pt idx="17">
                  <c:v>3195</c:v>
                </c:pt>
                <c:pt idx="18">
                  <c:v>3329</c:v>
                </c:pt>
                <c:pt idx="19">
                  <c:v>3477</c:v>
                </c:pt>
                <c:pt idx="20">
                  <c:v>3497</c:v>
                </c:pt>
                <c:pt idx="21">
                  <c:v>3238</c:v>
                </c:pt>
                <c:pt idx="22">
                  <c:v>3288</c:v>
                </c:pt>
                <c:pt idx="23">
                  <c:v>3365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173696"/>
        <c:axId val="115732480"/>
      </c:areaChart>
      <c:catAx>
        <c:axId val="38173696"/>
        <c:scaling>
          <c:orientation val="minMax"/>
        </c:scaling>
        <c:delete val="1"/>
        <c:axPos val="b"/>
        <c:majorTickMark val="out"/>
        <c:minorTickMark val="none"/>
        <c:tickLblPos val="nextTo"/>
        <c:crossAx val="115732480"/>
        <c:crosses val="autoZero"/>
        <c:auto val="1"/>
        <c:lblAlgn val="ctr"/>
        <c:lblOffset val="100"/>
        <c:noMultiLvlLbl val="0"/>
      </c:catAx>
      <c:valAx>
        <c:axId val="11573248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38173696"/>
        <c:crosses val="autoZero"/>
        <c:crossBetween val="midCat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FC6542-427C-42C7-B63C-B61A62EA4C72}" type="doc">
      <dgm:prSet loTypeId="urn:microsoft.com/office/officeart/2009/3/layout/StepUpProcess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F48AB32-06DF-4AA3-A7EE-B1B80B838F32}">
      <dgm:prSet phldrT="[Text]"/>
      <dgm:spPr/>
      <dgm:t>
        <a:bodyPr/>
        <a:lstStyle/>
        <a:p>
          <a:r>
            <a:rPr lang="en-GB" dirty="0" smtClean="0"/>
            <a:t>Pre-internet</a:t>
          </a:r>
          <a:endParaRPr lang="en-GB" dirty="0"/>
        </a:p>
      </dgm:t>
    </dgm:pt>
    <dgm:pt modelId="{B5854673-444E-497E-A129-85E0C4AA8159}" type="parTrans" cxnId="{E638E2EF-E11A-4D62-8AA0-A4D62F501E15}">
      <dgm:prSet/>
      <dgm:spPr/>
      <dgm:t>
        <a:bodyPr/>
        <a:lstStyle/>
        <a:p>
          <a:endParaRPr lang="en-GB"/>
        </a:p>
      </dgm:t>
    </dgm:pt>
    <dgm:pt modelId="{585306B0-F629-41B6-9543-4D8EC94210B4}" type="sibTrans" cxnId="{E638E2EF-E11A-4D62-8AA0-A4D62F501E15}">
      <dgm:prSet/>
      <dgm:spPr/>
      <dgm:t>
        <a:bodyPr/>
        <a:lstStyle/>
        <a:p>
          <a:endParaRPr lang="en-GB"/>
        </a:p>
      </dgm:t>
    </dgm:pt>
    <dgm:pt modelId="{8FE5854D-503C-44A2-B729-E1376AE02ABC}">
      <dgm:prSet phldrT="[Text]"/>
      <dgm:spPr/>
      <dgm:t>
        <a:bodyPr/>
        <a:lstStyle/>
        <a:p>
          <a:r>
            <a:rPr lang="en-GB" dirty="0" smtClean="0"/>
            <a:t>Nascent internet</a:t>
          </a:r>
          <a:endParaRPr lang="en-GB" dirty="0"/>
        </a:p>
      </dgm:t>
    </dgm:pt>
    <dgm:pt modelId="{164D5C8F-EE87-46FB-B4EE-C5EEE75FEE01}" type="parTrans" cxnId="{BE853764-99FB-418E-AEC2-E872F38823D9}">
      <dgm:prSet/>
      <dgm:spPr/>
      <dgm:t>
        <a:bodyPr/>
        <a:lstStyle/>
        <a:p>
          <a:endParaRPr lang="en-GB"/>
        </a:p>
      </dgm:t>
    </dgm:pt>
    <dgm:pt modelId="{344D06F4-1D92-4529-A0B9-1E7AD67FE33C}" type="sibTrans" cxnId="{BE853764-99FB-418E-AEC2-E872F38823D9}">
      <dgm:prSet/>
      <dgm:spPr/>
      <dgm:t>
        <a:bodyPr/>
        <a:lstStyle/>
        <a:p>
          <a:endParaRPr lang="en-GB"/>
        </a:p>
      </dgm:t>
    </dgm:pt>
    <dgm:pt modelId="{148264F4-29A3-4E2F-9CC6-C32376AC332D}">
      <dgm:prSet phldrT="[Text]"/>
      <dgm:spPr/>
      <dgm:t>
        <a:bodyPr/>
        <a:lstStyle/>
        <a:p>
          <a:r>
            <a:rPr lang="en-GB" dirty="0"/>
            <a:t>Too much information</a:t>
          </a:r>
        </a:p>
      </dgm:t>
    </dgm:pt>
    <dgm:pt modelId="{F7DAA72F-6BCA-476E-A9C6-907BEF594AB3}" type="parTrans" cxnId="{0C3FAA3C-DDF7-417C-8884-CA574B927ECF}">
      <dgm:prSet/>
      <dgm:spPr/>
      <dgm:t>
        <a:bodyPr/>
        <a:lstStyle/>
        <a:p>
          <a:endParaRPr lang="en-GB"/>
        </a:p>
      </dgm:t>
    </dgm:pt>
    <dgm:pt modelId="{EFD79E75-4D38-4B59-B85A-70716A0CC046}" type="sibTrans" cxnId="{0C3FAA3C-DDF7-417C-8884-CA574B927ECF}">
      <dgm:prSet/>
      <dgm:spPr/>
      <dgm:t>
        <a:bodyPr/>
        <a:lstStyle/>
        <a:p>
          <a:endParaRPr lang="en-GB"/>
        </a:p>
      </dgm:t>
    </dgm:pt>
    <dgm:pt modelId="{7BC66635-C647-4D15-9616-8C05258B8C76}">
      <dgm:prSet phldrT="[Text]"/>
      <dgm:spPr/>
      <dgm:t>
        <a:bodyPr/>
        <a:lstStyle/>
        <a:p>
          <a:r>
            <a:rPr lang="en-GB" dirty="0" smtClean="0"/>
            <a:t>Mature internet</a:t>
          </a:r>
          <a:endParaRPr lang="en-GB" dirty="0"/>
        </a:p>
      </dgm:t>
    </dgm:pt>
    <dgm:pt modelId="{B7B84A52-E07F-45E3-938E-130E1E52E113}" type="parTrans" cxnId="{7A0BD107-F3C7-4E17-BAA4-B380AB0C1EE0}">
      <dgm:prSet/>
      <dgm:spPr/>
      <dgm:t>
        <a:bodyPr/>
        <a:lstStyle/>
        <a:p>
          <a:endParaRPr lang="en-GB"/>
        </a:p>
      </dgm:t>
    </dgm:pt>
    <dgm:pt modelId="{1AF8EE3B-F51A-4F01-A30E-8F82DC841073}" type="sibTrans" cxnId="{7A0BD107-F3C7-4E17-BAA4-B380AB0C1EE0}">
      <dgm:prSet/>
      <dgm:spPr/>
      <dgm:t>
        <a:bodyPr/>
        <a:lstStyle/>
        <a:p>
          <a:endParaRPr lang="en-GB"/>
        </a:p>
      </dgm:t>
    </dgm:pt>
    <dgm:pt modelId="{51E5D9A0-B1C2-4409-AE2D-49DC9A520BD0}">
      <dgm:prSet phldrT="[Text]"/>
      <dgm:spPr/>
      <dgm:t>
        <a:bodyPr/>
        <a:lstStyle/>
        <a:p>
          <a:r>
            <a:rPr lang="en-GB" dirty="0"/>
            <a:t>Optimal information</a:t>
          </a:r>
        </a:p>
      </dgm:t>
    </dgm:pt>
    <dgm:pt modelId="{FA969AA6-1833-4112-943E-2BD56091808C}" type="parTrans" cxnId="{D47C19C6-F8C8-4D12-9377-637CF4EFC95A}">
      <dgm:prSet/>
      <dgm:spPr/>
      <dgm:t>
        <a:bodyPr/>
        <a:lstStyle/>
        <a:p>
          <a:endParaRPr lang="en-GB"/>
        </a:p>
      </dgm:t>
    </dgm:pt>
    <dgm:pt modelId="{091965E4-3768-4E6D-A46E-5BD9D0357468}" type="sibTrans" cxnId="{D47C19C6-F8C8-4D12-9377-637CF4EFC95A}">
      <dgm:prSet/>
      <dgm:spPr/>
      <dgm:t>
        <a:bodyPr/>
        <a:lstStyle/>
        <a:p>
          <a:endParaRPr lang="en-GB"/>
        </a:p>
      </dgm:t>
    </dgm:pt>
    <dgm:pt modelId="{8D486D7D-BA73-4C61-B259-B60B6326003E}">
      <dgm:prSet phldrT="[Text]"/>
      <dgm:spPr/>
      <dgm:t>
        <a:bodyPr/>
        <a:lstStyle/>
        <a:p>
          <a:r>
            <a:rPr lang="en-GB" dirty="0"/>
            <a:t>Not enough information</a:t>
          </a:r>
        </a:p>
      </dgm:t>
    </dgm:pt>
    <dgm:pt modelId="{2D67B12F-52C4-41BB-B2C7-389B528085CE}" type="sibTrans" cxnId="{2B30D068-C084-4240-8A12-059D78D69889}">
      <dgm:prSet/>
      <dgm:spPr/>
      <dgm:t>
        <a:bodyPr/>
        <a:lstStyle/>
        <a:p>
          <a:endParaRPr lang="en-GB"/>
        </a:p>
      </dgm:t>
    </dgm:pt>
    <dgm:pt modelId="{8993AFCB-096D-4186-AF33-C82413CD3719}" type="parTrans" cxnId="{2B30D068-C084-4240-8A12-059D78D69889}">
      <dgm:prSet/>
      <dgm:spPr/>
      <dgm:t>
        <a:bodyPr/>
        <a:lstStyle/>
        <a:p>
          <a:endParaRPr lang="en-GB"/>
        </a:p>
      </dgm:t>
    </dgm:pt>
    <dgm:pt modelId="{487B6CB3-A262-4A2C-9F79-66B85FEF9993}" type="pres">
      <dgm:prSet presAssocID="{91FC6542-427C-42C7-B63C-B61A62EA4C72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9CC40251-9D35-47AE-B682-534858A0F42C}" type="pres">
      <dgm:prSet presAssocID="{1F48AB32-06DF-4AA3-A7EE-B1B80B838F32}" presName="composite" presStyleCnt="0"/>
      <dgm:spPr/>
      <dgm:t>
        <a:bodyPr/>
        <a:lstStyle/>
        <a:p>
          <a:endParaRPr lang="en-GB"/>
        </a:p>
      </dgm:t>
    </dgm:pt>
    <dgm:pt modelId="{85740E96-A78A-460A-81D4-F2C6425CB39C}" type="pres">
      <dgm:prSet presAssocID="{1F48AB32-06DF-4AA3-A7EE-B1B80B838F32}" presName="LShape" presStyleLbl="alignNode1" presStyleIdx="0" presStyleCnt="5"/>
      <dgm:spPr/>
      <dgm:t>
        <a:bodyPr/>
        <a:lstStyle/>
        <a:p>
          <a:endParaRPr lang="en-GB"/>
        </a:p>
      </dgm:t>
    </dgm:pt>
    <dgm:pt modelId="{BD0F2F1A-D14B-4841-AB37-83BAD28AFDFC}" type="pres">
      <dgm:prSet presAssocID="{1F48AB32-06DF-4AA3-A7EE-B1B80B838F32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3B850C0-4385-4AC1-B8E2-668AE2A3C56B}" type="pres">
      <dgm:prSet presAssocID="{1F48AB32-06DF-4AA3-A7EE-B1B80B838F32}" presName="Triangle" presStyleLbl="alignNode1" presStyleIdx="1" presStyleCnt="5"/>
      <dgm:spPr/>
      <dgm:t>
        <a:bodyPr/>
        <a:lstStyle/>
        <a:p>
          <a:endParaRPr lang="en-GB"/>
        </a:p>
      </dgm:t>
    </dgm:pt>
    <dgm:pt modelId="{5849A6CB-9042-4DB4-9E74-BD70DF602694}" type="pres">
      <dgm:prSet presAssocID="{585306B0-F629-41B6-9543-4D8EC94210B4}" presName="sibTrans" presStyleCnt="0"/>
      <dgm:spPr/>
      <dgm:t>
        <a:bodyPr/>
        <a:lstStyle/>
        <a:p>
          <a:endParaRPr lang="en-GB"/>
        </a:p>
      </dgm:t>
    </dgm:pt>
    <dgm:pt modelId="{147781A9-39FA-4092-BD4E-A2E252FBCE80}" type="pres">
      <dgm:prSet presAssocID="{585306B0-F629-41B6-9543-4D8EC94210B4}" presName="space" presStyleCnt="0"/>
      <dgm:spPr/>
      <dgm:t>
        <a:bodyPr/>
        <a:lstStyle/>
        <a:p>
          <a:endParaRPr lang="en-GB"/>
        </a:p>
      </dgm:t>
    </dgm:pt>
    <dgm:pt modelId="{6FB5C30D-27B0-46C8-944C-B72824A2388F}" type="pres">
      <dgm:prSet presAssocID="{8FE5854D-503C-44A2-B729-E1376AE02ABC}" presName="composite" presStyleCnt="0"/>
      <dgm:spPr/>
      <dgm:t>
        <a:bodyPr/>
        <a:lstStyle/>
        <a:p>
          <a:endParaRPr lang="en-GB"/>
        </a:p>
      </dgm:t>
    </dgm:pt>
    <dgm:pt modelId="{EFD137F7-7E5D-48DC-8FE4-C159EBBC1D3D}" type="pres">
      <dgm:prSet presAssocID="{8FE5854D-503C-44A2-B729-E1376AE02ABC}" presName="LShape" presStyleLbl="alignNode1" presStyleIdx="2" presStyleCnt="5"/>
      <dgm:spPr/>
      <dgm:t>
        <a:bodyPr/>
        <a:lstStyle/>
        <a:p>
          <a:endParaRPr lang="en-GB"/>
        </a:p>
      </dgm:t>
    </dgm:pt>
    <dgm:pt modelId="{860D6613-C175-4389-9CCD-6FA3A2508970}" type="pres">
      <dgm:prSet presAssocID="{8FE5854D-503C-44A2-B729-E1376AE02ABC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8C7F302-3D83-40A1-81B5-183390F97C86}" type="pres">
      <dgm:prSet presAssocID="{8FE5854D-503C-44A2-B729-E1376AE02ABC}" presName="Triangle" presStyleLbl="alignNode1" presStyleIdx="3" presStyleCnt="5"/>
      <dgm:spPr/>
      <dgm:t>
        <a:bodyPr/>
        <a:lstStyle/>
        <a:p>
          <a:endParaRPr lang="en-GB"/>
        </a:p>
      </dgm:t>
    </dgm:pt>
    <dgm:pt modelId="{B10CD627-9737-4FC9-A0BE-AAD72B1D18B6}" type="pres">
      <dgm:prSet presAssocID="{344D06F4-1D92-4529-A0B9-1E7AD67FE33C}" presName="sibTrans" presStyleCnt="0"/>
      <dgm:spPr/>
      <dgm:t>
        <a:bodyPr/>
        <a:lstStyle/>
        <a:p>
          <a:endParaRPr lang="en-GB"/>
        </a:p>
      </dgm:t>
    </dgm:pt>
    <dgm:pt modelId="{AD73910A-C6E7-454D-8E96-CA4678551818}" type="pres">
      <dgm:prSet presAssocID="{344D06F4-1D92-4529-A0B9-1E7AD67FE33C}" presName="space" presStyleCnt="0"/>
      <dgm:spPr/>
      <dgm:t>
        <a:bodyPr/>
        <a:lstStyle/>
        <a:p>
          <a:endParaRPr lang="en-GB"/>
        </a:p>
      </dgm:t>
    </dgm:pt>
    <dgm:pt modelId="{4E3EC2E1-E0A4-46FB-9309-80BF30DD9B62}" type="pres">
      <dgm:prSet presAssocID="{7BC66635-C647-4D15-9616-8C05258B8C76}" presName="composite" presStyleCnt="0"/>
      <dgm:spPr/>
      <dgm:t>
        <a:bodyPr/>
        <a:lstStyle/>
        <a:p>
          <a:endParaRPr lang="en-GB"/>
        </a:p>
      </dgm:t>
    </dgm:pt>
    <dgm:pt modelId="{1A0B7983-B0D8-4BBA-849C-CC03EE266E9C}" type="pres">
      <dgm:prSet presAssocID="{7BC66635-C647-4D15-9616-8C05258B8C76}" presName="LShape" presStyleLbl="alignNode1" presStyleIdx="4" presStyleCnt="5"/>
      <dgm:spPr/>
      <dgm:t>
        <a:bodyPr/>
        <a:lstStyle/>
        <a:p>
          <a:endParaRPr lang="en-GB"/>
        </a:p>
      </dgm:t>
    </dgm:pt>
    <dgm:pt modelId="{3D96D3F7-A2F8-4A89-91C1-E708F3B39DE9}" type="pres">
      <dgm:prSet presAssocID="{7BC66635-C647-4D15-9616-8C05258B8C76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47C19C6-F8C8-4D12-9377-637CF4EFC95A}" srcId="{7BC66635-C647-4D15-9616-8C05258B8C76}" destId="{51E5D9A0-B1C2-4409-AE2D-49DC9A520BD0}" srcOrd="0" destOrd="0" parTransId="{FA969AA6-1833-4112-943E-2BD56091808C}" sibTransId="{091965E4-3768-4E6D-A46E-5BD9D0357468}"/>
    <dgm:cxn modelId="{E638E2EF-E11A-4D62-8AA0-A4D62F501E15}" srcId="{91FC6542-427C-42C7-B63C-B61A62EA4C72}" destId="{1F48AB32-06DF-4AA3-A7EE-B1B80B838F32}" srcOrd="0" destOrd="0" parTransId="{B5854673-444E-497E-A129-85E0C4AA8159}" sibTransId="{585306B0-F629-41B6-9543-4D8EC94210B4}"/>
    <dgm:cxn modelId="{E47114D7-868D-4109-87F0-34B5D4339898}" type="presOf" srcId="{148264F4-29A3-4E2F-9CC6-C32376AC332D}" destId="{860D6613-C175-4389-9CCD-6FA3A2508970}" srcOrd="0" destOrd="1" presId="urn:microsoft.com/office/officeart/2009/3/layout/StepUpProcess"/>
    <dgm:cxn modelId="{D7B6683C-B041-402F-BA6B-A8D35AB355CF}" type="presOf" srcId="{1F48AB32-06DF-4AA3-A7EE-B1B80B838F32}" destId="{BD0F2F1A-D14B-4841-AB37-83BAD28AFDFC}" srcOrd="0" destOrd="0" presId="urn:microsoft.com/office/officeart/2009/3/layout/StepUpProcess"/>
    <dgm:cxn modelId="{7A0BD107-F3C7-4E17-BAA4-B380AB0C1EE0}" srcId="{91FC6542-427C-42C7-B63C-B61A62EA4C72}" destId="{7BC66635-C647-4D15-9616-8C05258B8C76}" srcOrd="2" destOrd="0" parTransId="{B7B84A52-E07F-45E3-938E-130E1E52E113}" sibTransId="{1AF8EE3B-F51A-4F01-A30E-8F82DC841073}"/>
    <dgm:cxn modelId="{3FF79C32-7F02-438F-8708-91ACD2DD5545}" type="presOf" srcId="{7BC66635-C647-4D15-9616-8C05258B8C76}" destId="{3D96D3F7-A2F8-4A89-91C1-E708F3B39DE9}" srcOrd="0" destOrd="0" presId="urn:microsoft.com/office/officeart/2009/3/layout/StepUpProcess"/>
    <dgm:cxn modelId="{BE853764-99FB-418E-AEC2-E872F38823D9}" srcId="{91FC6542-427C-42C7-B63C-B61A62EA4C72}" destId="{8FE5854D-503C-44A2-B729-E1376AE02ABC}" srcOrd="1" destOrd="0" parTransId="{164D5C8F-EE87-46FB-B4EE-C5EEE75FEE01}" sibTransId="{344D06F4-1D92-4529-A0B9-1E7AD67FE33C}"/>
    <dgm:cxn modelId="{0C3FAA3C-DDF7-417C-8884-CA574B927ECF}" srcId="{8FE5854D-503C-44A2-B729-E1376AE02ABC}" destId="{148264F4-29A3-4E2F-9CC6-C32376AC332D}" srcOrd="0" destOrd="0" parTransId="{F7DAA72F-6BCA-476E-A9C6-907BEF594AB3}" sibTransId="{EFD79E75-4D38-4B59-B85A-70716A0CC046}"/>
    <dgm:cxn modelId="{2B30D068-C084-4240-8A12-059D78D69889}" srcId="{1F48AB32-06DF-4AA3-A7EE-B1B80B838F32}" destId="{8D486D7D-BA73-4C61-B259-B60B6326003E}" srcOrd="0" destOrd="0" parTransId="{8993AFCB-096D-4186-AF33-C82413CD3719}" sibTransId="{2D67B12F-52C4-41BB-B2C7-389B528085CE}"/>
    <dgm:cxn modelId="{E8610189-9693-4536-A60C-A94B44A58C55}" type="presOf" srcId="{91FC6542-427C-42C7-B63C-B61A62EA4C72}" destId="{487B6CB3-A262-4A2C-9F79-66B85FEF9993}" srcOrd="0" destOrd="0" presId="urn:microsoft.com/office/officeart/2009/3/layout/StepUpProcess"/>
    <dgm:cxn modelId="{DDC3372E-DBF5-43FD-85FE-70A76FB50B93}" type="presOf" srcId="{8D486D7D-BA73-4C61-B259-B60B6326003E}" destId="{BD0F2F1A-D14B-4841-AB37-83BAD28AFDFC}" srcOrd="0" destOrd="1" presId="urn:microsoft.com/office/officeart/2009/3/layout/StepUpProcess"/>
    <dgm:cxn modelId="{B49C4C71-2676-4D5B-99EB-D8FE94BFE9D3}" type="presOf" srcId="{51E5D9A0-B1C2-4409-AE2D-49DC9A520BD0}" destId="{3D96D3F7-A2F8-4A89-91C1-E708F3B39DE9}" srcOrd="0" destOrd="1" presId="urn:microsoft.com/office/officeart/2009/3/layout/StepUpProcess"/>
    <dgm:cxn modelId="{2D40AB02-E636-4A8B-BD65-18F2ACED2488}" type="presOf" srcId="{8FE5854D-503C-44A2-B729-E1376AE02ABC}" destId="{860D6613-C175-4389-9CCD-6FA3A2508970}" srcOrd="0" destOrd="0" presId="urn:microsoft.com/office/officeart/2009/3/layout/StepUpProcess"/>
    <dgm:cxn modelId="{3E91687B-0B10-4964-8757-49191ACC011A}" type="presParOf" srcId="{487B6CB3-A262-4A2C-9F79-66B85FEF9993}" destId="{9CC40251-9D35-47AE-B682-534858A0F42C}" srcOrd="0" destOrd="0" presId="urn:microsoft.com/office/officeart/2009/3/layout/StepUpProcess"/>
    <dgm:cxn modelId="{122D25FE-E31E-4400-9466-A77C6F2B8E97}" type="presParOf" srcId="{9CC40251-9D35-47AE-B682-534858A0F42C}" destId="{85740E96-A78A-460A-81D4-F2C6425CB39C}" srcOrd="0" destOrd="0" presId="urn:microsoft.com/office/officeart/2009/3/layout/StepUpProcess"/>
    <dgm:cxn modelId="{C0210A6A-FBD2-4E06-8695-9F75B90A46BC}" type="presParOf" srcId="{9CC40251-9D35-47AE-B682-534858A0F42C}" destId="{BD0F2F1A-D14B-4841-AB37-83BAD28AFDFC}" srcOrd="1" destOrd="0" presId="urn:microsoft.com/office/officeart/2009/3/layout/StepUpProcess"/>
    <dgm:cxn modelId="{E459AC9F-BA6F-4EC5-A5B0-5C407AD83D2D}" type="presParOf" srcId="{9CC40251-9D35-47AE-B682-534858A0F42C}" destId="{D3B850C0-4385-4AC1-B8E2-668AE2A3C56B}" srcOrd="2" destOrd="0" presId="urn:microsoft.com/office/officeart/2009/3/layout/StepUpProcess"/>
    <dgm:cxn modelId="{79F963CB-7174-40B3-B4E3-DEA17385AA5D}" type="presParOf" srcId="{487B6CB3-A262-4A2C-9F79-66B85FEF9993}" destId="{5849A6CB-9042-4DB4-9E74-BD70DF602694}" srcOrd="1" destOrd="0" presId="urn:microsoft.com/office/officeart/2009/3/layout/StepUpProcess"/>
    <dgm:cxn modelId="{5333708D-4F0D-43E3-80C8-B005C547B22D}" type="presParOf" srcId="{5849A6CB-9042-4DB4-9E74-BD70DF602694}" destId="{147781A9-39FA-4092-BD4E-A2E252FBCE80}" srcOrd="0" destOrd="0" presId="urn:microsoft.com/office/officeart/2009/3/layout/StepUpProcess"/>
    <dgm:cxn modelId="{5E6999F5-BA62-449E-97B5-1F9EB3EDA3F9}" type="presParOf" srcId="{487B6CB3-A262-4A2C-9F79-66B85FEF9993}" destId="{6FB5C30D-27B0-46C8-944C-B72824A2388F}" srcOrd="2" destOrd="0" presId="urn:microsoft.com/office/officeart/2009/3/layout/StepUpProcess"/>
    <dgm:cxn modelId="{E80903FC-4701-4B77-B862-3C89EAFA8455}" type="presParOf" srcId="{6FB5C30D-27B0-46C8-944C-B72824A2388F}" destId="{EFD137F7-7E5D-48DC-8FE4-C159EBBC1D3D}" srcOrd="0" destOrd="0" presId="urn:microsoft.com/office/officeart/2009/3/layout/StepUpProcess"/>
    <dgm:cxn modelId="{DAD44BBD-841A-4C21-9E79-6D329D62EC9C}" type="presParOf" srcId="{6FB5C30D-27B0-46C8-944C-B72824A2388F}" destId="{860D6613-C175-4389-9CCD-6FA3A2508970}" srcOrd="1" destOrd="0" presId="urn:microsoft.com/office/officeart/2009/3/layout/StepUpProcess"/>
    <dgm:cxn modelId="{4A4AB941-D9C9-4058-8AF3-96B2A2028810}" type="presParOf" srcId="{6FB5C30D-27B0-46C8-944C-B72824A2388F}" destId="{88C7F302-3D83-40A1-81B5-183390F97C86}" srcOrd="2" destOrd="0" presId="urn:microsoft.com/office/officeart/2009/3/layout/StepUpProcess"/>
    <dgm:cxn modelId="{F02D16AD-8349-4811-A7EC-9B4D672EE51F}" type="presParOf" srcId="{487B6CB3-A262-4A2C-9F79-66B85FEF9993}" destId="{B10CD627-9737-4FC9-A0BE-AAD72B1D18B6}" srcOrd="3" destOrd="0" presId="urn:microsoft.com/office/officeart/2009/3/layout/StepUpProcess"/>
    <dgm:cxn modelId="{75B01269-C1EA-4CDF-85E6-CD864B5CCB3E}" type="presParOf" srcId="{B10CD627-9737-4FC9-A0BE-AAD72B1D18B6}" destId="{AD73910A-C6E7-454D-8E96-CA4678551818}" srcOrd="0" destOrd="0" presId="urn:microsoft.com/office/officeart/2009/3/layout/StepUpProcess"/>
    <dgm:cxn modelId="{B86A492E-5787-41F7-80B7-6D1C9056B45F}" type="presParOf" srcId="{487B6CB3-A262-4A2C-9F79-66B85FEF9993}" destId="{4E3EC2E1-E0A4-46FB-9309-80BF30DD9B62}" srcOrd="4" destOrd="0" presId="urn:microsoft.com/office/officeart/2009/3/layout/StepUpProcess"/>
    <dgm:cxn modelId="{E0213CED-8846-4A54-93C0-FEA8BFD88726}" type="presParOf" srcId="{4E3EC2E1-E0A4-46FB-9309-80BF30DD9B62}" destId="{1A0B7983-B0D8-4BBA-849C-CC03EE266E9C}" srcOrd="0" destOrd="0" presId="urn:microsoft.com/office/officeart/2009/3/layout/StepUpProcess"/>
    <dgm:cxn modelId="{5259B7E9-FB4F-473E-8C59-C4E78ABE27BD}" type="presParOf" srcId="{4E3EC2E1-E0A4-46FB-9309-80BF30DD9B62}" destId="{3D96D3F7-A2F8-4A89-91C1-E708F3B39DE9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FC6542-427C-42C7-B63C-B61A62EA4C72}" type="doc">
      <dgm:prSet loTypeId="urn:microsoft.com/office/officeart/2005/8/layout/chevron1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F48AB32-06DF-4AA3-A7EE-B1B80B838F32}">
      <dgm:prSet phldrT="[Text]"/>
      <dgm:spPr/>
      <dgm:t>
        <a:bodyPr/>
        <a:lstStyle/>
        <a:p>
          <a:r>
            <a:rPr lang="en-GB" dirty="0" smtClean="0"/>
            <a:t>No data</a:t>
          </a:r>
          <a:endParaRPr lang="en-GB" dirty="0"/>
        </a:p>
      </dgm:t>
    </dgm:pt>
    <dgm:pt modelId="{B5854673-444E-497E-A129-85E0C4AA8159}" type="parTrans" cxnId="{E638E2EF-E11A-4D62-8AA0-A4D62F501E15}">
      <dgm:prSet/>
      <dgm:spPr/>
      <dgm:t>
        <a:bodyPr/>
        <a:lstStyle/>
        <a:p>
          <a:endParaRPr lang="en-GB"/>
        </a:p>
      </dgm:t>
    </dgm:pt>
    <dgm:pt modelId="{585306B0-F629-41B6-9543-4D8EC94210B4}" type="sibTrans" cxnId="{E638E2EF-E11A-4D62-8AA0-A4D62F501E15}">
      <dgm:prSet/>
      <dgm:spPr/>
      <dgm:t>
        <a:bodyPr/>
        <a:lstStyle/>
        <a:p>
          <a:endParaRPr lang="en-GB"/>
        </a:p>
      </dgm:t>
    </dgm:pt>
    <dgm:pt modelId="{EEFC35EF-552C-4CCA-8EC2-28F39D075AD4}">
      <dgm:prSet phldrT="[Text]"/>
      <dgm:spPr/>
      <dgm:t>
        <a:bodyPr/>
        <a:lstStyle/>
        <a:p>
          <a:r>
            <a:rPr lang="en-GB" dirty="0"/>
            <a:t>Behavioural data</a:t>
          </a:r>
        </a:p>
      </dgm:t>
    </dgm:pt>
    <dgm:pt modelId="{2DBD2215-7CBD-4469-9AF0-B5E9298DDBC6}" type="parTrans" cxnId="{4C619FCB-4007-4295-B8F8-DB4426BEE457}">
      <dgm:prSet/>
      <dgm:spPr/>
      <dgm:t>
        <a:bodyPr/>
        <a:lstStyle/>
        <a:p>
          <a:endParaRPr lang="en-GB"/>
        </a:p>
      </dgm:t>
    </dgm:pt>
    <dgm:pt modelId="{47D8AD7B-6DE7-4AF5-8DEC-FCD5A98C0F7D}" type="sibTrans" cxnId="{4C619FCB-4007-4295-B8F8-DB4426BEE457}">
      <dgm:prSet/>
      <dgm:spPr/>
      <dgm:t>
        <a:bodyPr/>
        <a:lstStyle/>
        <a:p>
          <a:endParaRPr lang="en-GB"/>
        </a:p>
      </dgm:t>
    </dgm:pt>
    <dgm:pt modelId="{7A8B0446-B401-459E-BCCB-B0DF90314096}">
      <dgm:prSet phldrT="[Text]"/>
      <dgm:spPr/>
      <dgm:t>
        <a:bodyPr/>
        <a:lstStyle/>
        <a:p>
          <a:r>
            <a:rPr lang="en-GB" dirty="0"/>
            <a:t>Contextual data</a:t>
          </a:r>
        </a:p>
      </dgm:t>
    </dgm:pt>
    <dgm:pt modelId="{08C5B2CA-6633-456A-802C-8B7D33CC5A69}" type="parTrans" cxnId="{A008F5D7-BEB4-475B-A8E3-51557B2BF847}">
      <dgm:prSet/>
      <dgm:spPr/>
      <dgm:t>
        <a:bodyPr/>
        <a:lstStyle/>
        <a:p>
          <a:endParaRPr lang="en-GB"/>
        </a:p>
      </dgm:t>
    </dgm:pt>
    <dgm:pt modelId="{8D4D8BE2-5C64-40A9-BCCD-97DD70AEE462}" type="sibTrans" cxnId="{A008F5D7-BEB4-475B-A8E3-51557B2BF847}">
      <dgm:prSet/>
      <dgm:spPr/>
      <dgm:t>
        <a:bodyPr/>
        <a:lstStyle/>
        <a:p>
          <a:endParaRPr lang="en-GB"/>
        </a:p>
      </dgm:t>
    </dgm:pt>
    <dgm:pt modelId="{417F2B5E-3683-4D1F-BE9D-D61B0FF1A35C}" type="pres">
      <dgm:prSet presAssocID="{91FC6542-427C-42C7-B63C-B61A62EA4C7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321A211-D526-4FD6-9F77-3CA9DF15D31C}" type="pres">
      <dgm:prSet presAssocID="{1F48AB32-06DF-4AA3-A7EE-B1B80B838F32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A4ED12F-5558-4AE4-AB07-9C46E1902106}" type="pres">
      <dgm:prSet presAssocID="{585306B0-F629-41B6-9543-4D8EC94210B4}" presName="parTxOnlySpace" presStyleCnt="0"/>
      <dgm:spPr/>
    </dgm:pt>
    <dgm:pt modelId="{59883174-442D-4A6C-B0F4-6E9611AFBFC9}" type="pres">
      <dgm:prSet presAssocID="{EEFC35EF-552C-4CCA-8EC2-28F39D075AD4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91355B3-3B0E-4A4A-9CDB-C84D0F3349BE}" type="pres">
      <dgm:prSet presAssocID="{47D8AD7B-6DE7-4AF5-8DEC-FCD5A98C0F7D}" presName="parTxOnlySpace" presStyleCnt="0"/>
      <dgm:spPr/>
    </dgm:pt>
    <dgm:pt modelId="{62C7160D-EAEF-4580-8A86-8C8FE47CA619}" type="pres">
      <dgm:prSet presAssocID="{7A8B0446-B401-459E-BCCB-B0DF90314096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638E2EF-E11A-4D62-8AA0-A4D62F501E15}" srcId="{91FC6542-427C-42C7-B63C-B61A62EA4C72}" destId="{1F48AB32-06DF-4AA3-A7EE-B1B80B838F32}" srcOrd="0" destOrd="0" parTransId="{B5854673-444E-497E-A129-85E0C4AA8159}" sibTransId="{585306B0-F629-41B6-9543-4D8EC94210B4}"/>
    <dgm:cxn modelId="{1E76C600-9EB4-45EB-8CD1-268D5FD7942B}" type="presOf" srcId="{EEFC35EF-552C-4CCA-8EC2-28F39D075AD4}" destId="{59883174-442D-4A6C-B0F4-6E9611AFBFC9}" srcOrd="0" destOrd="0" presId="urn:microsoft.com/office/officeart/2005/8/layout/chevron1"/>
    <dgm:cxn modelId="{EAA8113E-252C-4B26-99E1-F7E441AA40BA}" type="presOf" srcId="{1F48AB32-06DF-4AA3-A7EE-B1B80B838F32}" destId="{C321A211-D526-4FD6-9F77-3CA9DF15D31C}" srcOrd="0" destOrd="0" presId="urn:microsoft.com/office/officeart/2005/8/layout/chevron1"/>
    <dgm:cxn modelId="{A008F5D7-BEB4-475B-A8E3-51557B2BF847}" srcId="{91FC6542-427C-42C7-B63C-B61A62EA4C72}" destId="{7A8B0446-B401-459E-BCCB-B0DF90314096}" srcOrd="2" destOrd="0" parTransId="{08C5B2CA-6633-456A-802C-8B7D33CC5A69}" sibTransId="{8D4D8BE2-5C64-40A9-BCCD-97DD70AEE462}"/>
    <dgm:cxn modelId="{3FB719A6-DA93-4B07-9A5B-DEFA8D949BEF}" type="presOf" srcId="{91FC6542-427C-42C7-B63C-B61A62EA4C72}" destId="{417F2B5E-3683-4D1F-BE9D-D61B0FF1A35C}" srcOrd="0" destOrd="0" presId="urn:microsoft.com/office/officeart/2005/8/layout/chevron1"/>
    <dgm:cxn modelId="{4C619FCB-4007-4295-B8F8-DB4426BEE457}" srcId="{91FC6542-427C-42C7-B63C-B61A62EA4C72}" destId="{EEFC35EF-552C-4CCA-8EC2-28F39D075AD4}" srcOrd="1" destOrd="0" parTransId="{2DBD2215-7CBD-4469-9AF0-B5E9298DDBC6}" sibTransId="{47D8AD7B-6DE7-4AF5-8DEC-FCD5A98C0F7D}"/>
    <dgm:cxn modelId="{595D4FC4-E029-40D0-AE85-EBA840DDF2C0}" type="presOf" srcId="{7A8B0446-B401-459E-BCCB-B0DF90314096}" destId="{62C7160D-EAEF-4580-8A86-8C8FE47CA619}" srcOrd="0" destOrd="0" presId="urn:microsoft.com/office/officeart/2005/8/layout/chevron1"/>
    <dgm:cxn modelId="{03BFF0F0-3DF5-4009-9BDE-50093A2439B3}" type="presParOf" srcId="{417F2B5E-3683-4D1F-BE9D-D61B0FF1A35C}" destId="{C321A211-D526-4FD6-9F77-3CA9DF15D31C}" srcOrd="0" destOrd="0" presId="urn:microsoft.com/office/officeart/2005/8/layout/chevron1"/>
    <dgm:cxn modelId="{6BA4EEB5-55EF-4CDF-BA34-A6A1EC2A5966}" type="presParOf" srcId="{417F2B5E-3683-4D1F-BE9D-D61B0FF1A35C}" destId="{BA4ED12F-5558-4AE4-AB07-9C46E1902106}" srcOrd="1" destOrd="0" presId="urn:microsoft.com/office/officeart/2005/8/layout/chevron1"/>
    <dgm:cxn modelId="{E46E39C5-FFE0-494C-A563-652611A6C724}" type="presParOf" srcId="{417F2B5E-3683-4D1F-BE9D-D61B0FF1A35C}" destId="{59883174-442D-4A6C-B0F4-6E9611AFBFC9}" srcOrd="2" destOrd="0" presId="urn:microsoft.com/office/officeart/2005/8/layout/chevron1"/>
    <dgm:cxn modelId="{0D00DB65-7CA1-4736-ADB5-0D02A9ECD599}" type="presParOf" srcId="{417F2B5E-3683-4D1F-BE9D-D61B0FF1A35C}" destId="{291355B3-3B0E-4A4A-9CDB-C84D0F3349BE}" srcOrd="3" destOrd="0" presId="urn:microsoft.com/office/officeart/2005/8/layout/chevron1"/>
    <dgm:cxn modelId="{0B1C3AE1-DC4C-4149-8A9E-F0A9583CE1F5}" type="presParOf" srcId="{417F2B5E-3683-4D1F-BE9D-D61B0FF1A35C}" destId="{62C7160D-EAEF-4580-8A86-8C8FE47CA619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740E96-A78A-460A-81D4-F2C6425CB39C}">
      <dsp:nvSpPr>
        <dsp:cNvPr id="0" name=""/>
        <dsp:cNvSpPr/>
      </dsp:nvSpPr>
      <dsp:spPr>
        <a:xfrm rot="5400000">
          <a:off x="529359" y="1096330"/>
          <a:ext cx="1588631" cy="2643447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0F2F1A-D14B-4841-AB37-83BAD28AFDFC}">
      <dsp:nvSpPr>
        <dsp:cNvPr id="0" name=""/>
        <dsp:cNvSpPr/>
      </dsp:nvSpPr>
      <dsp:spPr>
        <a:xfrm>
          <a:off x="264177" y="1886151"/>
          <a:ext cx="2386519" cy="20919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500" kern="1200" dirty="0" smtClean="0"/>
            <a:t>Pre-internet</a:t>
          </a:r>
          <a:endParaRPr lang="en-GB" sz="35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700" kern="1200" dirty="0"/>
            <a:t>Not enough information</a:t>
          </a:r>
        </a:p>
      </dsp:txBody>
      <dsp:txXfrm>
        <a:off x="264177" y="1886151"/>
        <a:ext cx="2386519" cy="2091924"/>
      </dsp:txXfrm>
    </dsp:sp>
    <dsp:sp modelId="{D3B850C0-4385-4AC1-B8E2-668AE2A3C56B}">
      <dsp:nvSpPr>
        <dsp:cNvPr id="0" name=""/>
        <dsp:cNvSpPr/>
      </dsp:nvSpPr>
      <dsp:spPr>
        <a:xfrm>
          <a:off x="2200410" y="901717"/>
          <a:ext cx="450286" cy="450286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FD137F7-7E5D-48DC-8FE4-C159EBBC1D3D}">
      <dsp:nvSpPr>
        <dsp:cNvPr id="0" name=""/>
        <dsp:cNvSpPr/>
      </dsp:nvSpPr>
      <dsp:spPr>
        <a:xfrm rot="5400000">
          <a:off x="3450925" y="373386"/>
          <a:ext cx="1588631" cy="2643447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0D6613-C175-4389-9CCD-6FA3A2508970}">
      <dsp:nvSpPr>
        <dsp:cNvPr id="0" name=""/>
        <dsp:cNvSpPr/>
      </dsp:nvSpPr>
      <dsp:spPr>
        <a:xfrm>
          <a:off x="3185743" y="1163207"/>
          <a:ext cx="2386519" cy="20919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500" kern="1200" dirty="0" smtClean="0"/>
            <a:t>Nascent internet</a:t>
          </a:r>
          <a:endParaRPr lang="en-GB" sz="35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700" kern="1200" dirty="0"/>
            <a:t>Too much information</a:t>
          </a:r>
        </a:p>
      </dsp:txBody>
      <dsp:txXfrm>
        <a:off x="3185743" y="1163207"/>
        <a:ext cx="2386519" cy="2091924"/>
      </dsp:txXfrm>
    </dsp:sp>
    <dsp:sp modelId="{88C7F302-3D83-40A1-81B5-183390F97C86}">
      <dsp:nvSpPr>
        <dsp:cNvPr id="0" name=""/>
        <dsp:cNvSpPr/>
      </dsp:nvSpPr>
      <dsp:spPr>
        <a:xfrm>
          <a:off x="5121976" y="178772"/>
          <a:ext cx="450286" cy="450286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A0B7983-B0D8-4BBA-849C-CC03EE266E9C}">
      <dsp:nvSpPr>
        <dsp:cNvPr id="0" name=""/>
        <dsp:cNvSpPr/>
      </dsp:nvSpPr>
      <dsp:spPr>
        <a:xfrm rot="5400000">
          <a:off x="6372491" y="-349558"/>
          <a:ext cx="1588631" cy="2643447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D96D3F7-A2F8-4A89-91C1-E708F3B39DE9}">
      <dsp:nvSpPr>
        <dsp:cNvPr id="0" name=""/>
        <dsp:cNvSpPr/>
      </dsp:nvSpPr>
      <dsp:spPr>
        <a:xfrm>
          <a:off x="6107309" y="440263"/>
          <a:ext cx="2386519" cy="20919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500" kern="1200" dirty="0" smtClean="0"/>
            <a:t>Mature internet</a:t>
          </a:r>
          <a:endParaRPr lang="en-GB" sz="35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700" kern="1200" dirty="0"/>
            <a:t>Optimal information</a:t>
          </a:r>
        </a:p>
      </dsp:txBody>
      <dsp:txXfrm>
        <a:off x="6107309" y="440263"/>
        <a:ext cx="2386519" cy="20919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21A211-D526-4FD6-9F77-3CA9DF15D31C}">
      <dsp:nvSpPr>
        <dsp:cNvPr id="0" name=""/>
        <dsp:cNvSpPr/>
      </dsp:nvSpPr>
      <dsp:spPr>
        <a:xfrm>
          <a:off x="2573" y="2433652"/>
          <a:ext cx="3135237" cy="125409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/>
            <a:t>No data</a:t>
          </a:r>
          <a:endParaRPr lang="en-GB" sz="2500" kern="1200" dirty="0"/>
        </a:p>
      </dsp:txBody>
      <dsp:txXfrm>
        <a:off x="629621" y="2433652"/>
        <a:ext cx="1881142" cy="1254095"/>
      </dsp:txXfrm>
    </dsp:sp>
    <dsp:sp modelId="{59883174-442D-4A6C-B0F4-6E9611AFBFC9}">
      <dsp:nvSpPr>
        <dsp:cNvPr id="0" name=""/>
        <dsp:cNvSpPr/>
      </dsp:nvSpPr>
      <dsp:spPr>
        <a:xfrm>
          <a:off x="2824287" y="2433652"/>
          <a:ext cx="3135237" cy="125409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/>
            <a:t>Behavioural data</a:t>
          </a:r>
        </a:p>
      </dsp:txBody>
      <dsp:txXfrm>
        <a:off x="3451335" y="2433652"/>
        <a:ext cx="1881142" cy="1254095"/>
      </dsp:txXfrm>
    </dsp:sp>
    <dsp:sp modelId="{62C7160D-EAEF-4580-8A86-8C8FE47CA619}">
      <dsp:nvSpPr>
        <dsp:cNvPr id="0" name=""/>
        <dsp:cNvSpPr/>
      </dsp:nvSpPr>
      <dsp:spPr>
        <a:xfrm>
          <a:off x="5646001" y="2433652"/>
          <a:ext cx="3135237" cy="125409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/>
            <a:t>Contextual data</a:t>
          </a:r>
        </a:p>
      </dsp:txBody>
      <dsp:txXfrm>
        <a:off x="6273049" y="2433652"/>
        <a:ext cx="1881142" cy="12540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gray">
          <a:xfrm>
            <a:off x="5713813" y="9443016"/>
            <a:ext cx="649300" cy="288501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r>
              <a:rPr lang="en-US" sz="800" dirty="0">
                <a:solidFill>
                  <a:schemeClr val="bg2"/>
                </a:solidFill>
              </a:rPr>
              <a:t>Page </a:t>
            </a:r>
            <a:fld id="{631115FC-FCCC-412E-8B45-85A3F482063D}" type="slidenum">
              <a:rPr lang="en-US" sz="800">
                <a:solidFill>
                  <a:schemeClr val="bg2"/>
                </a:solidFill>
              </a:rPr>
              <a:pPr/>
              <a:t>‹#›</a:t>
            </a:fld>
            <a:endParaRPr lang="en-US" sz="800" dirty="0">
              <a:solidFill>
                <a:schemeClr val="bg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5933483" y="195057"/>
            <a:ext cx="433091" cy="43297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446922" y="9443016"/>
            <a:ext cx="4978313" cy="288461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>
              <a:defRPr sz="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© </a:t>
            </a:r>
            <a:r>
              <a:rPr lang="en-US" dirty="0" err="1"/>
              <a:t>GfK</a:t>
            </a:r>
            <a:r>
              <a:rPr lang="en-US" dirty="0"/>
              <a:t> 2012 | Title of presentation | DD. Month 2012</a:t>
            </a:r>
          </a:p>
        </p:txBody>
      </p:sp>
    </p:spTree>
    <p:extLst>
      <p:ext uri="{BB962C8B-B14F-4D97-AF65-F5344CB8AC3E}">
        <p14:creationId xmlns:p14="http://schemas.microsoft.com/office/powerpoint/2010/main" val="16671370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 bwMode="gray">
          <a:xfrm>
            <a:off x="446088" y="787400"/>
            <a:ext cx="5918200" cy="3328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95" tIns="45798" rIns="91595" bIns="4579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446922" y="4322130"/>
            <a:ext cx="5916533" cy="4832386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5"/>
          </p:nvPr>
        </p:nvSpPr>
        <p:spPr bwMode="gray">
          <a:xfrm>
            <a:off x="5713813" y="9443016"/>
            <a:ext cx="649642" cy="288501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r>
              <a:rPr lang="en-US" sz="800" dirty="0" smtClean="0">
                <a:solidFill>
                  <a:schemeClr val="bg2"/>
                </a:solidFill>
              </a:rPr>
              <a:t>Page </a:t>
            </a:r>
            <a:fld id="{631115FC-FCCC-412E-8B45-85A3F482063D}" type="slidenum">
              <a:rPr lang="en-US" sz="800" smtClean="0">
                <a:solidFill>
                  <a:schemeClr val="bg2"/>
                </a:solidFill>
              </a:rPr>
              <a:pPr/>
              <a:t>‹#›</a:t>
            </a:fld>
            <a:endParaRPr lang="en-US" sz="800" dirty="0">
              <a:solidFill>
                <a:schemeClr val="bg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6922" y="9443016"/>
            <a:ext cx="4978313" cy="288461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>
              <a:defRPr sz="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© </a:t>
            </a:r>
            <a:r>
              <a:rPr lang="en-US" dirty="0" err="1"/>
              <a:t>GfK</a:t>
            </a:r>
            <a:r>
              <a:rPr lang="en-US" dirty="0"/>
              <a:t> 2012 | Title of presentation | DD. Month 2012</a:t>
            </a:r>
          </a:p>
        </p:txBody>
      </p:sp>
    </p:spTree>
    <p:extLst>
      <p:ext uri="{BB962C8B-B14F-4D97-AF65-F5344CB8AC3E}">
        <p14:creationId xmlns:p14="http://schemas.microsoft.com/office/powerpoint/2010/main" val="466329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spcAft>
        <a:spcPts val="300"/>
      </a:spcAft>
      <a:defRPr sz="1000" kern="1200">
        <a:solidFill>
          <a:schemeClr val="tx2"/>
        </a:solidFill>
        <a:latin typeface="+mn-lt"/>
        <a:ea typeface="+mn-ea"/>
        <a:cs typeface="+mn-cs"/>
      </a:defRPr>
    </a:lvl1pPr>
    <a:lvl2pPr marL="0" indent="0" algn="l" defTabSz="914400" rtl="0" eaLnBrk="1" latinLnBrk="0" hangingPunct="1">
      <a:spcAft>
        <a:spcPts val="30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92075" indent="-92075" algn="l" defTabSz="914400" rtl="0" eaLnBrk="1" latinLnBrk="0" hangingPunct="1">
      <a:spcAft>
        <a:spcPts val="300"/>
      </a:spcAft>
      <a:buFont typeface="Arial" pitchFamily="34" charset="0"/>
      <a:buChar char="•"/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79388" indent="-88900" algn="l" defTabSz="914400" rtl="0" eaLnBrk="1" latinLnBrk="0" hangingPunct="1">
      <a:spcAft>
        <a:spcPts val="300"/>
      </a:spcAft>
      <a:buFont typeface="Arial" pitchFamily="34" charset="0"/>
      <a:buChar char="•"/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265113" indent="-88900" algn="l" defTabSz="914400" rtl="0" eaLnBrk="1" latinLnBrk="0" hangingPunct="1">
      <a:spcAft>
        <a:spcPts val="300"/>
      </a:spcAft>
      <a:buFont typeface="Arial" pitchFamily="34" charset="0"/>
      <a:buChar char="•"/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270000" indent="-90000" algn="l" defTabSz="914400" rtl="0" eaLnBrk="1" latinLnBrk="0" hangingPunct="1">
      <a:spcAft>
        <a:spcPts val="300"/>
      </a:spcAft>
      <a:buFont typeface="Arial" pitchFamily="34" charset="0"/>
      <a:buChar char="•"/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66700" indent="-88900" algn="l" defTabSz="914400" rtl="0" eaLnBrk="1" latinLnBrk="0" hangingPunct="1">
      <a:spcAft>
        <a:spcPts val="300"/>
      </a:spcAft>
      <a:buFont typeface="Arial" pitchFamily="34" charset="0"/>
      <a:buChar char="•"/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66700" indent="-88900" algn="l" defTabSz="914400" rtl="0" eaLnBrk="1" latinLnBrk="0" hangingPunct="1">
      <a:spcAft>
        <a:spcPts val="300"/>
      </a:spcAft>
      <a:buFont typeface="Arial" pitchFamily="34" charset="0"/>
      <a:buChar char="•"/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66700" indent="-88900" algn="l" defTabSz="914400" rtl="0" eaLnBrk="1" latinLnBrk="0" hangingPunct="1">
      <a:spcAft>
        <a:spcPts val="300"/>
      </a:spcAft>
      <a:buFont typeface="Arial" pitchFamily="34" charset="0"/>
      <a:buChar char="•"/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7675" y="788988"/>
            <a:ext cx="5915025" cy="3327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z="800">
                <a:solidFill>
                  <a:schemeClr val="bg2"/>
                </a:solidFill>
              </a:rPr>
              <a:t>Page </a:t>
            </a:r>
            <a:fld id="{631115FC-FCCC-412E-8B45-85A3F482063D}" type="slidenum">
              <a:rPr lang="en-US" sz="800">
                <a:solidFill>
                  <a:schemeClr val="bg2"/>
                </a:solidFill>
              </a:rPr>
              <a:pPr/>
              <a:t>4</a:t>
            </a:fld>
            <a:endParaRPr lang="en-US" sz="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76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23849" y="1779587"/>
            <a:ext cx="8496301" cy="1008193"/>
          </a:xfrm>
        </p:spPr>
        <p:txBody>
          <a:bodyPr anchor="b"/>
          <a:lstStyle>
            <a:lvl1pPr>
              <a:defRPr sz="3800" b="0" cap="all" baseline="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3849" y="2859790"/>
            <a:ext cx="8496302" cy="1151823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1pPr>
            <a:lvl2pPr marL="0" indent="0" algn="l"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2pPr>
            <a:lvl3pPr marL="0" indent="0" algn="l"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3pPr>
            <a:lvl4pPr marL="0" indent="0" algn="l"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4pPr>
            <a:lvl5pPr marL="0" indent="0" algn="l"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5pPr>
            <a:lvl6pPr marL="0" indent="0" algn="l"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6pPr>
            <a:lvl7pPr marL="0" indent="0" algn="l"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7pPr>
            <a:lvl8pPr marL="0" indent="0" algn="l"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8pPr>
            <a:lvl9pPr marL="0" indent="0" algn="l"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Click to add text</a:t>
            </a:r>
          </a:p>
        </p:txBody>
      </p:sp>
      <p:sp>
        <p:nvSpPr>
          <p:cNvPr id="4" name="Rechteck 3"/>
          <p:cNvSpPr/>
          <p:nvPr userDrawn="1"/>
        </p:nvSpPr>
        <p:spPr bwMode="gray">
          <a:xfrm>
            <a:off x="0" y="4948238"/>
            <a:ext cx="9144000" cy="21587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Font typeface="Courier New" pitchFamily="49" charset="0"/>
              <a:buNone/>
            </a:pPr>
            <a:endParaRPr lang="en-US" sz="1600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23848" y="4642135"/>
            <a:ext cx="8496299" cy="16192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095604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hteck 61"/>
          <p:cNvSpPr/>
          <p:nvPr userDrawn="1"/>
        </p:nvSpPr>
        <p:spPr bwMode="gray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Font typeface="Courier New" pitchFamily="49" charset="0"/>
              <a:buNone/>
            </a:pPr>
            <a:endParaRPr lang="en-GB" sz="1600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323850" y="985525"/>
            <a:ext cx="8496299" cy="1944689"/>
          </a:xfrm>
        </p:spPr>
        <p:txBody>
          <a:bodyPr vert="horz" lIns="0" tIns="18000" rIns="0" bIns="0" rtlCol="0" anchor="b" anchorCtr="0">
            <a:noAutofit/>
          </a:bodyPr>
          <a:lstStyle>
            <a:lvl1pPr>
              <a:defRPr lang="de-DE" sz="3800" cap="all" baseline="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169919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e Black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 bwMode="gray"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Font typeface="Courier New" pitchFamily="49" charset="0"/>
              <a:buNone/>
            </a:pPr>
            <a:endParaRPr lang="en-GB" sz="1600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323851" y="987425"/>
            <a:ext cx="8496299" cy="1944689"/>
          </a:xfrm>
        </p:spPr>
        <p:txBody>
          <a:bodyPr vert="horz" lIns="0" tIns="18000" rIns="0" bIns="0" rtlCol="0" anchor="b" anchorCtr="0">
            <a:noAutofit/>
          </a:bodyPr>
          <a:lstStyle>
            <a:lvl1pPr>
              <a:defRPr lang="de-DE" sz="3800" cap="all" baseline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751704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 bwMode="gray">
          <a:xfrm>
            <a:off x="323851" y="987424"/>
            <a:ext cx="8496300" cy="1944689"/>
          </a:xfrm>
        </p:spPr>
        <p:txBody>
          <a:bodyPr vert="horz" lIns="0" tIns="18000" rIns="0" bIns="0" rtlCol="0" anchor="b" anchorCtr="0">
            <a:noAutofit/>
          </a:bodyPr>
          <a:lstStyle>
            <a:lvl1pPr>
              <a:defRPr lang="de-DE" sz="3800" cap="all" baseline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01229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acts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23528" y="1779588"/>
            <a:ext cx="1296144" cy="22323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 smtClean="0"/>
              <a:t>Picture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1763689" y="3363834"/>
            <a:ext cx="2736303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[phone number]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1763688" y="2931786"/>
            <a:ext cx="2736304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[title]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1763688" y="1779588"/>
            <a:ext cx="2736304" cy="1152197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9pPr>
          </a:lstStyle>
          <a:p>
            <a:pPr lvl="0"/>
            <a:r>
              <a:rPr lang="en-US" dirty="0" smtClean="0"/>
              <a:t>[name]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1763688" y="3579857"/>
            <a:ext cx="2736304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[email address]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763767" y="3795881"/>
            <a:ext cx="2736226" cy="21501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[country]</a:t>
            </a:r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28" hasCustomPrompt="1"/>
          </p:nvPr>
        </p:nvSpPr>
        <p:spPr bwMode="gray">
          <a:xfrm>
            <a:off x="4644728" y="1779588"/>
            <a:ext cx="1296144" cy="22323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 smtClean="0"/>
              <a:t>Picture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6084889" y="3363834"/>
            <a:ext cx="2736303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[phone number]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6084888" y="2931786"/>
            <a:ext cx="2736304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[title]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6084888" y="1779588"/>
            <a:ext cx="2736304" cy="1152197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9pPr>
          </a:lstStyle>
          <a:p>
            <a:pPr lvl="0"/>
            <a:r>
              <a:rPr lang="en-US" dirty="0" smtClean="0"/>
              <a:t>[name]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6084888" y="3579857"/>
            <a:ext cx="2736304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[email address]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6084967" y="3795881"/>
            <a:ext cx="2736226" cy="21501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[country]</a:t>
            </a:r>
          </a:p>
        </p:txBody>
      </p:sp>
    </p:spTree>
    <p:extLst>
      <p:ext uri="{BB962C8B-B14F-4D97-AF65-F5344CB8AC3E}">
        <p14:creationId xmlns:p14="http://schemas.microsoft.com/office/powerpoint/2010/main" val="3381170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acts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23528" y="2931749"/>
            <a:ext cx="1296144" cy="180030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 smtClean="0"/>
              <a:t>Picture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1763689" y="4083979"/>
            <a:ext cx="2736303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[phone number]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1763688" y="3651931"/>
            <a:ext cx="2736304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[title]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1763688" y="2931950"/>
            <a:ext cx="2736304" cy="719980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9pPr>
          </a:lstStyle>
          <a:p>
            <a:pPr lvl="0"/>
            <a:r>
              <a:rPr lang="en-US" dirty="0" smtClean="0"/>
              <a:t>[name]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1763688" y="4300002"/>
            <a:ext cx="2736304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[email address]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763767" y="4516026"/>
            <a:ext cx="2736226" cy="21501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[country]</a:t>
            </a:r>
          </a:p>
        </p:txBody>
      </p:sp>
      <p:sp>
        <p:nvSpPr>
          <p:cNvPr id="27" name="Picture Placeholder 4"/>
          <p:cNvSpPr>
            <a:spLocks noGrp="1"/>
          </p:cNvSpPr>
          <p:nvPr>
            <p:ph type="pic" sz="quarter" idx="28" hasCustomPrompt="1"/>
          </p:nvPr>
        </p:nvSpPr>
        <p:spPr bwMode="gray">
          <a:xfrm>
            <a:off x="4644728" y="2931749"/>
            <a:ext cx="1296144" cy="180030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 smtClean="0"/>
              <a:t>Picture</a:t>
            </a:r>
            <a:endParaRPr 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6084889" y="4083979"/>
            <a:ext cx="2736303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[phone number]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6084888" y="3651931"/>
            <a:ext cx="2736304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[title]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6084888" y="2931950"/>
            <a:ext cx="2736304" cy="719980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9pPr>
          </a:lstStyle>
          <a:p>
            <a:pPr lvl="0"/>
            <a:r>
              <a:rPr lang="en-US" dirty="0" smtClean="0"/>
              <a:t>[name]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6084888" y="4300002"/>
            <a:ext cx="2736304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[email address]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6084967" y="4516026"/>
            <a:ext cx="2736226" cy="21501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[country]</a:t>
            </a:r>
          </a:p>
        </p:txBody>
      </p:sp>
      <p:sp>
        <p:nvSpPr>
          <p:cNvPr id="33" name="Picture Placeholder 4"/>
          <p:cNvSpPr>
            <a:spLocks noGrp="1"/>
          </p:cNvSpPr>
          <p:nvPr>
            <p:ph type="pic" sz="quarter" idx="34" hasCustomPrompt="1"/>
          </p:nvPr>
        </p:nvSpPr>
        <p:spPr bwMode="gray">
          <a:xfrm>
            <a:off x="323528" y="987530"/>
            <a:ext cx="1296144" cy="180030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 smtClean="0"/>
              <a:t>Picture</a:t>
            </a:r>
            <a:endParaRPr lang="en-US" dirty="0"/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1763689" y="2139559"/>
            <a:ext cx="2736303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[phone number]</a:t>
            </a:r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1763688" y="1707511"/>
            <a:ext cx="2736304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[title]</a:t>
            </a:r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1763688" y="987530"/>
            <a:ext cx="2736304" cy="719980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9pPr>
          </a:lstStyle>
          <a:p>
            <a:pPr lvl="0"/>
            <a:r>
              <a:rPr lang="en-US" dirty="0" smtClean="0"/>
              <a:t>[name]</a:t>
            </a:r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1763688" y="2355582"/>
            <a:ext cx="2736304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[email address]</a:t>
            </a:r>
          </a:p>
        </p:txBody>
      </p:sp>
      <p:sp>
        <p:nvSpPr>
          <p:cNvPr id="38" name="Text Placeholder 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1763767" y="2571606"/>
            <a:ext cx="2736226" cy="21501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[country]</a:t>
            </a:r>
          </a:p>
        </p:txBody>
      </p:sp>
      <p:sp>
        <p:nvSpPr>
          <p:cNvPr id="39" name="Picture Placeholder 4"/>
          <p:cNvSpPr>
            <a:spLocks noGrp="1"/>
          </p:cNvSpPr>
          <p:nvPr>
            <p:ph type="pic" sz="quarter" idx="40" hasCustomPrompt="1"/>
          </p:nvPr>
        </p:nvSpPr>
        <p:spPr bwMode="gray">
          <a:xfrm>
            <a:off x="4644728" y="987530"/>
            <a:ext cx="1296144" cy="180030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 smtClean="0"/>
              <a:t>Picture</a:t>
            </a:r>
            <a:endParaRPr lang="en-US"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6084889" y="2139559"/>
            <a:ext cx="2736303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[phone number]</a:t>
            </a:r>
          </a:p>
        </p:txBody>
      </p:sp>
      <p:sp>
        <p:nvSpPr>
          <p:cNvPr id="41" name="Text Placeholder 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6084888" y="1707511"/>
            <a:ext cx="2736304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[title]</a:t>
            </a:r>
          </a:p>
        </p:txBody>
      </p:sp>
      <p:sp>
        <p:nvSpPr>
          <p:cNvPr id="42" name="Text Placeholder 3"/>
          <p:cNvSpPr>
            <a:spLocks noGrp="1"/>
          </p:cNvSpPr>
          <p:nvPr>
            <p:ph type="body" sz="quarter" idx="43" hasCustomPrompt="1"/>
          </p:nvPr>
        </p:nvSpPr>
        <p:spPr bwMode="gray">
          <a:xfrm>
            <a:off x="6084888" y="987530"/>
            <a:ext cx="2736304" cy="719980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9pPr>
          </a:lstStyle>
          <a:p>
            <a:pPr lvl="0"/>
            <a:r>
              <a:rPr lang="en-US" dirty="0" smtClean="0"/>
              <a:t>[name]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6084888" y="2355582"/>
            <a:ext cx="2736304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[email address]</a:t>
            </a:r>
          </a:p>
        </p:txBody>
      </p:sp>
      <p:sp>
        <p:nvSpPr>
          <p:cNvPr id="44" name="Text Placeholder 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6084967" y="2571606"/>
            <a:ext cx="2736226" cy="21501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[country]</a:t>
            </a:r>
          </a:p>
        </p:txBody>
      </p:sp>
    </p:spTree>
    <p:extLst>
      <p:ext uri="{BB962C8B-B14F-4D97-AF65-F5344CB8AC3E}">
        <p14:creationId xmlns:p14="http://schemas.microsoft.com/office/powerpoint/2010/main" val="3546540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 bwMode="gray">
          <a:xfrm>
            <a:off x="323410" y="987425"/>
            <a:ext cx="8497180" cy="1944688"/>
          </a:xfrm>
        </p:spPr>
        <p:txBody>
          <a:bodyPr anchor="b"/>
          <a:lstStyle>
            <a:lvl1pPr>
              <a:defRPr sz="3800" cap="all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23528" y="4732056"/>
            <a:ext cx="8496944" cy="216024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Click to add text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23528" y="4516032"/>
            <a:ext cx="8496944" cy="216024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688797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 bwMode="gray">
          <a:xfrm>
            <a:off x="323850" y="987424"/>
            <a:ext cx="8496300" cy="3960813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67430" y="1779588"/>
            <a:ext cx="8209140" cy="1008193"/>
          </a:xfrm>
        </p:spPr>
        <p:txBody>
          <a:bodyPr anchor="b"/>
          <a:lstStyle>
            <a:lvl1pPr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466871" y="2859790"/>
            <a:ext cx="8209684" cy="115216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0" indent="0" algn="l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2pPr>
            <a:lvl3pPr marL="0" indent="0" algn="l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3pPr>
            <a:lvl4pPr marL="0" indent="0" algn="l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4pPr>
            <a:lvl5pPr marL="0" indent="0" algn="l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5pPr>
            <a:lvl6pPr marL="0" indent="0" algn="l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6pPr>
            <a:lvl7pPr marL="0" indent="0" algn="l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7pPr>
            <a:lvl8pPr marL="0" indent="0" algn="l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8pPr>
            <a:lvl9pPr marL="0" indent="0" algn="l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7" name="Rechteck 6"/>
          <p:cNvSpPr/>
          <p:nvPr userDrawn="1"/>
        </p:nvSpPr>
        <p:spPr bwMode="gray">
          <a:xfrm>
            <a:off x="0" y="4948238"/>
            <a:ext cx="9144000" cy="21587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Font typeface="Courier New" pitchFamily="49" charset="0"/>
              <a:buNone/>
            </a:pPr>
            <a:endParaRPr lang="en-US" sz="1600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67431" y="4642135"/>
            <a:ext cx="8209140" cy="16192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092582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/>
        <p:txBody>
          <a:bodyPr/>
          <a:lstStyle>
            <a:lvl1pPr marL="360000" indent="-360000"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 typeface="+mj-lt"/>
              <a:buAutoNum type="arabicPeriod"/>
              <a:defRPr sz="1800"/>
            </a:lvl1pPr>
            <a:lvl2pPr marL="358775" indent="0">
              <a:spcAft>
                <a:spcPts val="400"/>
              </a:spcAft>
              <a:buClr>
                <a:schemeClr val="bg2"/>
              </a:buClr>
              <a:buFont typeface="+mj-lt"/>
              <a:buNone/>
              <a:defRPr sz="1800">
                <a:solidFill>
                  <a:schemeClr val="tx1"/>
                </a:solidFill>
              </a:defRPr>
            </a:lvl2pPr>
            <a:lvl3pPr marL="360000" indent="0">
              <a:spcAft>
                <a:spcPts val="1200"/>
              </a:spcAft>
              <a:buFontTx/>
              <a:buNone/>
              <a:defRPr sz="1800">
                <a:solidFill>
                  <a:schemeClr val="bg2"/>
                </a:solidFill>
              </a:defRPr>
            </a:lvl3pPr>
            <a:lvl4pPr marL="360000" indent="0">
              <a:spcAft>
                <a:spcPts val="1200"/>
              </a:spcAft>
              <a:buFontTx/>
              <a:buNone/>
              <a:defRPr sz="1800">
                <a:solidFill>
                  <a:schemeClr val="bg2"/>
                </a:solidFill>
              </a:defRPr>
            </a:lvl4pPr>
            <a:lvl5pPr marL="360000" indent="0">
              <a:spcAft>
                <a:spcPts val="1200"/>
              </a:spcAft>
              <a:buFontTx/>
              <a:buNone/>
              <a:defRPr sz="1800">
                <a:solidFill>
                  <a:schemeClr val="bg2"/>
                </a:solidFill>
              </a:defRPr>
            </a:lvl5pPr>
            <a:lvl6pPr marL="360000" indent="0">
              <a:spcAft>
                <a:spcPts val="1200"/>
              </a:spcAft>
              <a:buFontTx/>
              <a:buNone/>
              <a:defRPr sz="1800">
                <a:solidFill>
                  <a:schemeClr val="bg2"/>
                </a:solidFill>
              </a:defRPr>
            </a:lvl6pPr>
            <a:lvl7pPr marL="360000" indent="0">
              <a:spcAft>
                <a:spcPts val="1200"/>
              </a:spcAft>
              <a:buFontTx/>
              <a:buNone/>
              <a:defRPr sz="1800">
                <a:solidFill>
                  <a:schemeClr val="bg2"/>
                </a:solidFill>
              </a:defRPr>
            </a:lvl7pPr>
            <a:lvl8pPr marL="360000" indent="0">
              <a:spcAft>
                <a:spcPts val="1200"/>
              </a:spcAft>
              <a:buFontTx/>
              <a:buNone/>
              <a:defRPr sz="1800">
                <a:solidFill>
                  <a:schemeClr val="bg2"/>
                </a:solidFill>
              </a:defRPr>
            </a:lvl8pPr>
            <a:lvl9pPr marL="360000" indent="0">
              <a:spcAft>
                <a:spcPts val="1200"/>
              </a:spcAft>
              <a:buFontTx/>
              <a:buNone/>
              <a:defRPr sz="18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67252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for presenta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0" y="1779640"/>
            <a:ext cx="9144000" cy="1584220"/>
          </a:xfrm>
          <a:gradFill>
            <a:gsLst>
              <a:gs pos="2000">
                <a:schemeClr val="accent6"/>
              </a:gs>
              <a:gs pos="100000">
                <a:srgbClr val="F9B200"/>
              </a:gs>
            </a:gsLst>
            <a:lin ang="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24000" tIns="0" rIns="324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de-DE" sz="3000" kern="1200" dirty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  <p:grpSp>
        <p:nvGrpSpPr>
          <p:cNvPr id="96" name="Gruppieren 95"/>
          <p:cNvGrpSpPr/>
          <p:nvPr userDrawn="1"/>
        </p:nvGrpSpPr>
        <p:grpSpPr bwMode="gray">
          <a:xfrm>
            <a:off x="323850" y="-315520"/>
            <a:ext cx="8496740" cy="216030"/>
            <a:chOff x="323850" y="-531550"/>
            <a:chExt cx="8496740" cy="432060"/>
          </a:xfrm>
        </p:grpSpPr>
        <p:cxnSp>
          <p:nvCxnSpPr>
            <p:cNvPr id="97" name="Gerade Verbindung 96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Gerade Verbindung 97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Gerade Verbindung 98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Gerade Verbindung 99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Gerade Verbindung 100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Gerade Verbindung 101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Gerade Verbindung 102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Gerade Verbindung 103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Gerade Verbindung 104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Gerade Verbindung 105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Gerade Verbindung 106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Gerade Verbindung 107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9" name="Gruppieren 108"/>
          <p:cNvGrpSpPr/>
          <p:nvPr userDrawn="1"/>
        </p:nvGrpSpPr>
        <p:grpSpPr bwMode="gray">
          <a:xfrm>
            <a:off x="323850" y="5236120"/>
            <a:ext cx="8496740" cy="216030"/>
            <a:chOff x="323850" y="-531550"/>
            <a:chExt cx="8496740" cy="432060"/>
          </a:xfrm>
        </p:grpSpPr>
        <p:cxnSp>
          <p:nvCxnSpPr>
            <p:cNvPr id="110" name="Gerade Verbindung 109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Gerade Verbindung 110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Gerade Verbindung 111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Gerade Verbindung 112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Gerade Verbindung 113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Gerade Verbindung 114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Gerade Verbindung 115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Gerade Verbindung 116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Gerade Verbindung 117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Gerade Verbindung 118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Gerade Verbindung 119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Gerade Verbindung 120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2" name="Gruppieren 121"/>
          <p:cNvGrpSpPr/>
          <p:nvPr userDrawn="1"/>
        </p:nvGrpSpPr>
        <p:grpSpPr bwMode="gray">
          <a:xfrm>
            <a:off x="9252650" y="771500"/>
            <a:ext cx="216030" cy="4176580"/>
            <a:chOff x="9252650" y="771500"/>
            <a:chExt cx="216030" cy="4176580"/>
          </a:xfrm>
        </p:grpSpPr>
        <p:cxnSp>
          <p:nvCxnSpPr>
            <p:cNvPr id="123" name="Gerade Verbindung 122"/>
            <p:cNvCxnSpPr/>
            <p:nvPr userDrawn="1"/>
          </p:nvCxnSpPr>
          <p:spPr bwMode="gray">
            <a:xfrm>
              <a:off x="9252650" y="98753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Gerade Verbindung 123"/>
            <p:cNvCxnSpPr/>
            <p:nvPr userDrawn="1"/>
          </p:nvCxnSpPr>
          <p:spPr bwMode="gray">
            <a:xfrm>
              <a:off x="9252650" y="77150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Gerade Verbindung 124"/>
            <p:cNvCxnSpPr/>
            <p:nvPr userDrawn="1"/>
          </p:nvCxnSpPr>
          <p:spPr bwMode="gray">
            <a:xfrm>
              <a:off x="9252650" y="494808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Gerade Verbindung 125"/>
            <p:cNvCxnSpPr/>
            <p:nvPr userDrawn="1"/>
          </p:nvCxnSpPr>
          <p:spPr bwMode="gray">
            <a:xfrm>
              <a:off x="9252650" y="48040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Gerade Verbindung 126"/>
            <p:cNvCxnSpPr/>
            <p:nvPr userDrawn="1"/>
          </p:nvCxnSpPr>
          <p:spPr bwMode="gray">
            <a:xfrm>
              <a:off x="9252650" y="415597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Gerade Verbindung 127"/>
            <p:cNvCxnSpPr/>
            <p:nvPr userDrawn="1"/>
          </p:nvCxnSpPr>
          <p:spPr bwMode="gray">
            <a:xfrm>
              <a:off x="9252650" y="40119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Gerade Verbindung 128"/>
            <p:cNvCxnSpPr/>
            <p:nvPr userDrawn="1"/>
          </p:nvCxnSpPr>
          <p:spPr bwMode="gray">
            <a:xfrm>
              <a:off x="9252650" y="33638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Gerade Verbindung 129"/>
            <p:cNvCxnSpPr/>
            <p:nvPr userDrawn="1"/>
          </p:nvCxnSpPr>
          <p:spPr bwMode="gray">
            <a:xfrm>
              <a:off x="9252650" y="32198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Gerade Verbindung 130"/>
            <p:cNvCxnSpPr/>
            <p:nvPr userDrawn="1"/>
          </p:nvCxnSpPr>
          <p:spPr bwMode="gray">
            <a:xfrm>
              <a:off x="9252650" y="25717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Gerade Verbindung 131"/>
            <p:cNvCxnSpPr/>
            <p:nvPr userDrawn="1"/>
          </p:nvCxnSpPr>
          <p:spPr bwMode="gray">
            <a:xfrm>
              <a:off x="9252650" y="242773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Gerade Verbindung 132"/>
            <p:cNvCxnSpPr/>
            <p:nvPr userDrawn="1"/>
          </p:nvCxnSpPr>
          <p:spPr bwMode="gray">
            <a:xfrm>
              <a:off x="9252650" y="17796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Gerade Verbindung 133"/>
            <p:cNvCxnSpPr/>
            <p:nvPr userDrawn="1"/>
          </p:nvCxnSpPr>
          <p:spPr bwMode="gray">
            <a:xfrm>
              <a:off x="9252650" y="163562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Gerade Verbindung 134"/>
            <p:cNvCxnSpPr/>
            <p:nvPr userDrawn="1"/>
          </p:nvCxnSpPr>
          <p:spPr bwMode="gray">
            <a:xfrm>
              <a:off x="9252650" y="47320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hteck 2"/>
          <p:cNvSpPr/>
          <p:nvPr userDrawn="1"/>
        </p:nvSpPr>
        <p:spPr bwMode="gray">
          <a:xfrm>
            <a:off x="0" y="0"/>
            <a:ext cx="9144000" cy="168144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Font typeface="Courier New" pitchFamily="49" charset="0"/>
              <a:buNone/>
            </a:pPr>
            <a:endParaRPr lang="de-DE" sz="1600" dirty="0" smtClean="0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886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for printing documen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0" y="1995670"/>
            <a:ext cx="9144000" cy="1152160"/>
          </a:xfr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24000" tIns="0" rIns="324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de-DE" sz="30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59" name="Rechteck 58"/>
          <p:cNvSpPr/>
          <p:nvPr userDrawn="1"/>
        </p:nvSpPr>
        <p:spPr bwMode="gray">
          <a:xfrm>
            <a:off x="0" y="1977684"/>
            <a:ext cx="9144000" cy="54006"/>
          </a:xfrm>
          <a:prstGeom prst="rect">
            <a:avLst/>
          </a:prstGeom>
          <a:gradFill>
            <a:gsLst>
              <a:gs pos="2000">
                <a:schemeClr val="accent6"/>
              </a:gs>
              <a:gs pos="100000">
                <a:srgbClr val="F9B200"/>
              </a:gs>
            </a:gsLst>
            <a:lin ang="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dirty="0" err="1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0" name="Rechteck 59"/>
          <p:cNvSpPr/>
          <p:nvPr userDrawn="1"/>
        </p:nvSpPr>
        <p:spPr bwMode="gray">
          <a:xfrm>
            <a:off x="0" y="3111810"/>
            <a:ext cx="9144000" cy="54006"/>
          </a:xfrm>
          <a:prstGeom prst="rect">
            <a:avLst/>
          </a:prstGeom>
          <a:gradFill>
            <a:gsLst>
              <a:gs pos="2000">
                <a:schemeClr val="accent6"/>
              </a:gs>
              <a:gs pos="100000">
                <a:srgbClr val="F9B200"/>
              </a:gs>
            </a:gsLst>
            <a:lin ang="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dirty="0" err="1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" name="Rechteck 2"/>
          <p:cNvSpPr/>
          <p:nvPr userDrawn="1"/>
        </p:nvSpPr>
        <p:spPr bwMode="gray">
          <a:xfrm>
            <a:off x="0" y="0"/>
            <a:ext cx="9144000" cy="177958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Font typeface="Courier New" pitchFamily="49" charset="0"/>
              <a:buNone/>
            </a:pPr>
            <a:endParaRPr lang="de-DE" sz="1600" dirty="0" smtClean="0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174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5" name="Textplatzhalter 6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23850" y="4803775"/>
            <a:ext cx="8496300" cy="144462"/>
          </a:xfrm>
        </p:spPr>
        <p:txBody>
          <a:bodyPr tIns="0" bIns="36000" anchor="b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800">
                <a:solidFill>
                  <a:schemeClr val="bg2"/>
                </a:solidFill>
              </a:defRPr>
            </a:lvl1pPr>
            <a:lvl2pPr marL="0" indent="0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2pPr>
            <a:lvl3pPr marL="0" indent="0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3pPr>
            <a:lvl4pPr marL="0" indent="0">
              <a:spcBef>
                <a:spcPts val="300"/>
              </a:spcBef>
              <a:spcAft>
                <a:spcPts val="0"/>
              </a:spcAft>
              <a:buNone/>
              <a:defRPr sz="900">
                <a:solidFill>
                  <a:schemeClr val="bg2"/>
                </a:solidFill>
              </a:defRPr>
            </a:lvl4pPr>
            <a:lvl5pPr marL="0" indent="0">
              <a:spcBef>
                <a:spcPts val="300"/>
              </a:spcBef>
              <a:spcAft>
                <a:spcPts val="0"/>
              </a:spcAft>
              <a:buNone/>
              <a:defRPr sz="900" b="0">
                <a:solidFill>
                  <a:schemeClr val="bg2"/>
                </a:solidFill>
              </a:defRPr>
            </a:lvl5pPr>
            <a:lvl6pPr marL="0" indent="0">
              <a:spcBef>
                <a:spcPts val="300"/>
              </a:spcBef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6pPr>
            <a:lvl7pPr marL="0" indent="0">
              <a:spcBef>
                <a:spcPts val="300"/>
              </a:spcBef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7pPr>
            <a:lvl8pPr marL="0" indent="0">
              <a:spcBef>
                <a:spcPts val="300"/>
              </a:spcBef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8pPr>
            <a:lvl9pPr marL="0" indent="0">
              <a:spcBef>
                <a:spcPts val="300"/>
              </a:spcBef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 dirty="0" smtClean="0"/>
              <a:t>[Source information]</a:t>
            </a:r>
          </a:p>
        </p:txBody>
      </p:sp>
    </p:spTree>
    <p:extLst>
      <p:ext uri="{BB962C8B-B14F-4D97-AF65-F5344CB8AC3E}">
        <p14:creationId xmlns:p14="http://schemas.microsoft.com/office/powerpoint/2010/main" val="2991892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/>
            </a:lvl2pPr>
            <a:lvl3pPr marL="180975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3pPr>
            <a:lvl4pPr marL="36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4pPr>
            <a:lvl5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5pPr>
            <a:lvl6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6pPr>
            <a:lvl7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7pPr>
            <a:lvl8pPr>
              <a:defRPr sz="1600"/>
            </a:lvl8pPr>
            <a:lvl9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9pPr>
          </a:lstStyle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</a:p>
          <a:p>
            <a:pPr lvl="6"/>
            <a:r>
              <a:rPr lang="en-US" noProof="0" dirty="0" smtClean="0"/>
              <a:t>Eighth level</a:t>
            </a:r>
          </a:p>
          <a:p>
            <a:pPr lvl="8"/>
            <a:r>
              <a:rPr lang="en-US" noProof="0" dirty="0" smtClean="0"/>
              <a:t>Ninth level</a:t>
            </a:r>
          </a:p>
        </p:txBody>
      </p:sp>
      <p:sp>
        <p:nvSpPr>
          <p:cNvPr id="5" name="Textplatzhalter 6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23850" y="4804060"/>
            <a:ext cx="8496300" cy="144462"/>
          </a:xfr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 baseline="0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bg2"/>
                </a:solidFill>
              </a:defRPr>
            </a:lvl4pPr>
            <a:lvl5pPr marL="0" indent="0">
              <a:spcBef>
                <a:spcPts val="300"/>
              </a:spcBef>
              <a:spcAft>
                <a:spcPts val="0"/>
              </a:spcAft>
              <a:buNone/>
              <a:defRPr sz="900" b="0">
                <a:solidFill>
                  <a:schemeClr val="bg2"/>
                </a:solidFill>
              </a:defRPr>
            </a:lvl5pPr>
            <a:lvl6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6pPr>
            <a:lvl7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7pPr>
            <a:lvl8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8pPr>
            <a:lvl9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 dirty="0" smtClean="0"/>
              <a:t>[Source information]</a:t>
            </a:r>
          </a:p>
        </p:txBody>
      </p:sp>
    </p:spTree>
    <p:extLst>
      <p:ext uri="{BB962C8B-B14F-4D97-AF65-F5344CB8AC3E}">
        <p14:creationId xmlns:p14="http://schemas.microsoft.com/office/powerpoint/2010/main" val="39173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6" name="Textplatzhalter 6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23850" y="4804060"/>
            <a:ext cx="8496300" cy="144462"/>
          </a:xfr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 baseline="0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bg2"/>
                </a:solidFill>
              </a:defRPr>
            </a:lvl4pPr>
            <a:lvl5pPr marL="0" indent="0">
              <a:spcBef>
                <a:spcPts val="300"/>
              </a:spcBef>
              <a:spcAft>
                <a:spcPts val="0"/>
              </a:spcAft>
              <a:buNone/>
              <a:defRPr sz="900" b="0">
                <a:solidFill>
                  <a:schemeClr val="bg2"/>
                </a:solidFill>
              </a:defRPr>
            </a:lvl5pPr>
            <a:lvl6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6pPr>
            <a:lvl7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7pPr>
            <a:lvl8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8pPr>
            <a:lvl9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 dirty="0" smtClean="0"/>
              <a:t>[Source information]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323850" y="915520"/>
            <a:ext cx="4176713" cy="381681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/>
            </a:lvl2pPr>
            <a:lvl3pPr marL="180975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3pPr>
            <a:lvl4pPr marL="36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4pPr>
            <a:lvl5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5pPr>
            <a:lvl6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6pPr>
            <a:lvl7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7pPr>
            <a:lvl8pPr>
              <a:defRPr sz="1600"/>
            </a:lvl8pPr>
            <a:lvl9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9pPr>
          </a:lstStyle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</a:p>
          <a:p>
            <a:pPr lvl="6"/>
            <a:r>
              <a:rPr lang="en-US" noProof="0" dirty="0" smtClean="0"/>
              <a:t>Eighth level</a:t>
            </a:r>
          </a:p>
          <a:p>
            <a:pPr lvl="8"/>
            <a:r>
              <a:rPr lang="en-US" noProof="0" dirty="0" smtClean="0"/>
              <a:t>Ninth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 hasCustomPrompt="1"/>
          </p:nvPr>
        </p:nvSpPr>
        <p:spPr bwMode="gray">
          <a:xfrm>
            <a:off x="4644010" y="915520"/>
            <a:ext cx="4176713" cy="381681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/>
            </a:lvl2pPr>
            <a:lvl3pPr marL="180975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3pPr>
            <a:lvl4pPr marL="36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4pPr>
            <a:lvl5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5pPr>
            <a:lvl6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6pPr>
            <a:lvl7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7pPr>
            <a:lvl8pPr>
              <a:defRPr sz="1600"/>
            </a:lvl8pPr>
            <a:lvl9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9pPr>
          </a:lstStyle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</a:p>
          <a:p>
            <a:pPr lvl="6"/>
            <a:r>
              <a:rPr lang="en-US" noProof="0" dirty="0" smtClean="0"/>
              <a:t>Eighth level</a:t>
            </a:r>
          </a:p>
          <a:p>
            <a:pPr lvl="8"/>
            <a:r>
              <a:rPr lang="en-US" noProof="0" dirty="0" smtClean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2250440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10" name="Textplatzhalter 6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23850" y="4804060"/>
            <a:ext cx="8496300" cy="144462"/>
          </a:xfr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 baseline="0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bg2"/>
                </a:solidFill>
              </a:defRPr>
            </a:lvl4pPr>
            <a:lvl5pPr marL="0" indent="0">
              <a:spcBef>
                <a:spcPts val="300"/>
              </a:spcBef>
              <a:spcAft>
                <a:spcPts val="0"/>
              </a:spcAft>
              <a:buNone/>
              <a:defRPr sz="900" b="0">
                <a:solidFill>
                  <a:schemeClr val="bg2"/>
                </a:solidFill>
              </a:defRPr>
            </a:lvl5pPr>
            <a:lvl6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6pPr>
            <a:lvl7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7pPr>
            <a:lvl8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8pPr>
            <a:lvl9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 dirty="0" smtClean="0"/>
              <a:t>[Source information]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323850" y="915520"/>
            <a:ext cx="2735263" cy="381681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/>
            </a:lvl2pPr>
            <a:lvl3pPr marL="180975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3pPr>
            <a:lvl4pPr marL="36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4pPr>
            <a:lvl5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5pPr>
            <a:lvl6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6pPr>
            <a:lvl7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7pPr>
            <a:lvl8pPr>
              <a:defRPr sz="1600"/>
            </a:lvl8pPr>
            <a:lvl9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9pPr>
          </a:lstStyle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</a:p>
          <a:p>
            <a:pPr lvl="6"/>
            <a:r>
              <a:rPr lang="en-US" noProof="0" dirty="0" smtClean="0"/>
              <a:t>Eighth level</a:t>
            </a:r>
          </a:p>
          <a:p>
            <a:pPr lvl="8"/>
            <a:r>
              <a:rPr lang="en-US" noProof="0" dirty="0" smtClean="0"/>
              <a:t>Ninth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3" hasCustomPrompt="1"/>
          </p:nvPr>
        </p:nvSpPr>
        <p:spPr bwMode="gray">
          <a:xfrm>
            <a:off x="3203810" y="915520"/>
            <a:ext cx="2735263" cy="381681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/>
            </a:lvl2pPr>
            <a:lvl3pPr marL="180975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3pPr>
            <a:lvl4pPr marL="36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4pPr>
            <a:lvl5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5pPr>
            <a:lvl6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6pPr>
            <a:lvl7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7pPr>
            <a:lvl8pPr>
              <a:defRPr sz="1600"/>
            </a:lvl8pPr>
            <a:lvl9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9pPr>
          </a:lstStyle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</a:p>
          <a:p>
            <a:pPr lvl="6"/>
            <a:r>
              <a:rPr lang="en-US" noProof="0" dirty="0" smtClean="0"/>
              <a:t>Eighth level</a:t>
            </a:r>
          </a:p>
          <a:p>
            <a:pPr lvl="8"/>
            <a:r>
              <a:rPr lang="en-US" noProof="0" dirty="0" smtClean="0"/>
              <a:t>Ninth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4" hasCustomPrompt="1"/>
          </p:nvPr>
        </p:nvSpPr>
        <p:spPr bwMode="gray">
          <a:xfrm>
            <a:off x="6084210" y="915520"/>
            <a:ext cx="2735263" cy="381681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/>
            </a:lvl2pPr>
            <a:lvl3pPr marL="180975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3pPr>
            <a:lvl4pPr marL="36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4pPr>
            <a:lvl5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5pPr>
            <a:lvl6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6pPr>
            <a:lvl7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7pPr>
            <a:lvl8pPr>
              <a:defRPr sz="1600"/>
            </a:lvl8pPr>
            <a:lvl9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9pPr>
          </a:lstStyle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</a:p>
          <a:p>
            <a:pPr lvl="6"/>
            <a:r>
              <a:rPr lang="en-US" noProof="0" dirty="0" smtClean="0"/>
              <a:t>Eighth level</a:t>
            </a:r>
          </a:p>
          <a:p>
            <a:pPr lvl="8"/>
            <a:r>
              <a:rPr lang="en-US" noProof="0" dirty="0" smtClean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573216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23851" y="195419"/>
            <a:ext cx="6408449" cy="57610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noProof="0" dirty="0" smtClean="0"/>
              <a:t>Click to add text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8"/>
            </p:custDataLst>
          </p:nvPr>
        </p:nvSpPr>
        <p:spPr bwMode="gray">
          <a:xfrm>
            <a:off x="323850" y="915520"/>
            <a:ext cx="8496300" cy="3816817"/>
          </a:xfrm>
          <a:prstGeom prst="rect">
            <a:avLst/>
          </a:prstGeom>
        </p:spPr>
        <p:txBody>
          <a:bodyPr vert="horz" lIns="0" tIns="18000" rIns="0" bIns="0" rtlCol="0" anchor="t" anchorCtr="0">
            <a:noAutofit/>
          </a:bodyPr>
          <a:lstStyle/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</a:p>
          <a:p>
            <a:pPr lvl="6"/>
            <a:r>
              <a:rPr lang="en-US" noProof="0" dirty="0" smtClean="0"/>
              <a:t>Eighth level</a:t>
            </a:r>
          </a:p>
          <a:p>
            <a:pPr lvl="8"/>
            <a:r>
              <a:rPr lang="en-US" noProof="0" dirty="0" smtClean="0"/>
              <a:t>Ninth level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8245708" y="195420"/>
            <a:ext cx="576079" cy="576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uppieren 14"/>
          <p:cNvGrpSpPr/>
          <p:nvPr/>
        </p:nvGrpSpPr>
        <p:grpSpPr bwMode="gray">
          <a:xfrm>
            <a:off x="323850" y="-315520"/>
            <a:ext cx="8496740" cy="216030"/>
            <a:chOff x="323850" y="-531550"/>
            <a:chExt cx="8496740" cy="432060"/>
          </a:xfrm>
        </p:grpSpPr>
        <p:cxnSp>
          <p:nvCxnSpPr>
            <p:cNvPr id="16" name="Gerade Verbindung 15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pieren 27"/>
          <p:cNvGrpSpPr/>
          <p:nvPr/>
        </p:nvGrpSpPr>
        <p:grpSpPr bwMode="gray">
          <a:xfrm>
            <a:off x="323850" y="5236120"/>
            <a:ext cx="8496740" cy="216030"/>
            <a:chOff x="323850" y="-531550"/>
            <a:chExt cx="8496740" cy="432060"/>
          </a:xfrm>
        </p:grpSpPr>
        <p:cxnSp>
          <p:nvCxnSpPr>
            <p:cNvPr id="29" name="Gerade Verbindung 28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5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36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37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38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39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pieren 7"/>
          <p:cNvGrpSpPr/>
          <p:nvPr/>
        </p:nvGrpSpPr>
        <p:grpSpPr bwMode="gray">
          <a:xfrm>
            <a:off x="9252650" y="771500"/>
            <a:ext cx="216030" cy="4176580"/>
            <a:chOff x="9252650" y="771500"/>
            <a:chExt cx="216030" cy="4176580"/>
          </a:xfrm>
        </p:grpSpPr>
        <p:cxnSp>
          <p:nvCxnSpPr>
            <p:cNvPr id="48" name="Gerade Verbindung 47"/>
            <p:cNvCxnSpPr/>
            <p:nvPr userDrawn="1"/>
          </p:nvCxnSpPr>
          <p:spPr bwMode="gray">
            <a:xfrm>
              <a:off x="9252650" y="98753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48"/>
            <p:cNvCxnSpPr/>
            <p:nvPr userDrawn="1"/>
          </p:nvCxnSpPr>
          <p:spPr bwMode="gray">
            <a:xfrm>
              <a:off x="9252650" y="77150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49"/>
            <p:cNvCxnSpPr/>
            <p:nvPr userDrawn="1"/>
          </p:nvCxnSpPr>
          <p:spPr bwMode="gray">
            <a:xfrm>
              <a:off x="9252650" y="494808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50"/>
            <p:cNvCxnSpPr/>
            <p:nvPr userDrawn="1"/>
          </p:nvCxnSpPr>
          <p:spPr bwMode="gray">
            <a:xfrm>
              <a:off x="9252650" y="48040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51"/>
            <p:cNvCxnSpPr/>
            <p:nvPr userDrawn="1"/>
          </p:nvCxnSpPr>
          <p:spPr bwMode="gray">
            <a:xfrm>
              <a:off x="9252650" y="415597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52"/>
            <p:cNvCxnSpPr/>
            <p:nvPr userDrawn="1"/>
          </p:nvCxnSpPr>
          <p:spPr bwMode="gray">
            <a:xfrm>
              <a:off x="9252650" y="40119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53"/>
            <p:cNvCxnSpPr/>
            <p:nvPr userDrawn="1"/>
          </p:nvCxnSpPr>
          <p:spPr bwMode="gray">
            <a:xfrm>
              <a:off x="9252650" y="33638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54"/>
            <p:cNvCxnSpPr/>
            <p:nvPr userDrawn="1"/>
          </p:nvCxnSpPr>
          <p:spPr bwMode="gray">
            <a:xfrm>
              <a:off x="9252650" y="32198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55"/>
            <p:cNvCxnSpPr/>
            <p:nvPr userDrawn="1"/>
          </p:nvCxnSpPr>
          <p:spPr bwMode="gray">
            <a:xfrm>
              <a:off x="9252650" y="25717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56"/>
            <p:cNvCxnSpPr/>
            <p:nvPr userDrawn="1"/>
          </p:nvCxnSpPr>
          <p:spPr bwMode="gray">
            <a:xfrm>
              <a:off x="9252650" y="242773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57"/>
            <p:cNvCxnSpPr/>
            <p:nvPr userDrawn="1"/>
          </p:nvCxnSpPr>
          <p:spPr bwMode="gray">
            <a:xfrm>
              <a:off x="9252650" y="17796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58"/>
            <p:cNvCxnSpPr/>
            <p:nvPr userDrawn="1"/>
          </p:nvCxnSpPr>
          <p:spPr bwMode="gray">
            <a:xfrm>
              <a:off x="9252650" y="163562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59"/>
            <p:cNvCxnSpPr/>
            <p:nvPr userDrawn="1"/>
          </p:nvCxnSpPr>
          <p:spPr bwMode="gray">
            <a:xfrm>
              <a:off x="9252650" y="47320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VCT_Marker_ID_4" hidden="1"/>
          <p:cNvSpPr/>
          <p:nvPr>
            <p:custDataLst>
              <p:tags r:id="rId19"/>
            </p:custDataLst>
          </p:nvPr>
        </p:nvSpPr>
        <p:spPr bwMode="gray">
          <a:xfrm>
            <a:off x="1270000" y="127000"/>
            <a:ext cx="127000" cy="127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Font typeface="Courier New" pitchFamily="49" charset="0"/>
              <a:buNone/>
            </a:pPr>
            <a:endParaRPr lang="de-DE" sz="1600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grpSp>
        <p:nvGrpSpPr>
          <p:cNvPr id="64" name="Gruppieren 63"/>
          <p:cNvGrpSpPr/>
          <p:nvPr/>
        </p:nvGrpSpPr>
        <p:grpSpPr bwMode="gray">
          <a:xfrm>
            <a:off x="-324680" y="771500"/>
            <a:ext cx="216030" cy="4176580"/>
            <a:chOff x="9252650" y="771500"/>
            <a:chExt cx="216030" cy="4176580"/>
          </a:xfrm>
        </p:grpSpPr>
        <p:cxnSp>
          <p:nvCxnSpPr>
            <p:cNvPr id="65" name="Gerade Verbindung 64"/>
            <p:cNvCxnSpPr/>
            <p:nvPr userDrawn="1"/>
          </p:nvCxnSpPr>
          <p:spPr bwMode="gray">
            <a:xfrm>
              <a:off x="9252650" y="98753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rade Verbindung 66"/>
            <p:cNvCxnSpPr/>
            <p:nvPr userDrawn="1"/>
          </p:nvCxnSpPr>
          <p:spPr bwMode="gray">
            <a:xfrm>
              <a:off x="9252650" y="77150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Gerade Verbindung 67"/>
            <p:cNvCxnSpPr/>
            <p:nvPr userDrawn="1"/>
          </p:nvCxnSpPr>
          <p:spPr bwMode="gray">
            <a:xfrm>
              <a:off x="9252650" y="494808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Gerade Verbindung 68"/>
            <p:cNvCxnSpPr/>
            <p:nvPr userDrawn="1"/>
          </p:nvCxnSpPr>
          <p:spPr bwMode="gray">
            <a:xfrm>
              <a:off x="9252650" y="48040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Gerade Verbindung 69"/>
            <p:cNvCxnSpPr/>
            <p:nvPr userDrawn="1"/>
          </p:nvCxnSpPr>
          <p:spPr bwMode="gray">
            <a:xfrm>
              <a:off x="9252650" y="415597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Gerade Verbindung 70"/>
            <p:cNvCxnSpPr/>
            <p:nvPr userDrawn="1"/>
          </p:nvCxnSpPr>
          <p:spPr bwMode="gray">
            <a:xfrm>
              <a:off x="9252650" y="40119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Gerade Verbindung 71"/>
            <p:cNvCxnSpPr/>
            <p:nvPr userDrawn="1"/>
          </p:nvCxnSpPr>
          <p:spPr bwMode="gray">
            <a:xfrm>
              <a:off x="9252650" y="33638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Gerade Verbindung 72"/>
            <p:cNvCxnSpPr/>
            <p:nvPr userDrawn="1"/>
          </p:nvCxnSpPr>
          <p:spPr bwMode="gray">
            <a:xfrm>
              <a:off x="9252650" y="32198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Gerade Verbindung 73"/>
            <p:cNvCxnSpPr/>
            <p:nvPr userDrawn="1"/>
          </p:nvCxnSpPr>
          <p:spPr bwMode="gray">
            <a:xfrm>
              <a:off x="9252650" y="25717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Gerade Verbindung 74"/>
            <p:cNvCxnSpPr/>
            <p:nvPr userDrawn="1"/>
          </p:nvCxnSpPr>
          <p:spPr bwMode="gray">
            <a:xfrm>
              <a:off x="9252650" y="242773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Gerade Verbindung 75"/>
            <p:cNvCxnSpPr/>
            <p:nvPr userDrawn="1"/>
          </p:nvCxnSpPr>
          <p:spPr bwMode="gray">
            <a:xfrm>
              <a:off x="9252650" y="17796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Gerade Verbindung 76"/>
            <p:cNvCxnSpPr/>
            <p:nvPr userDrawn="1"/>
          </p:nvCxnSpPr>
          <p:spPr bwMode="gray">
            <a:xfrm>
              <a:off x="9252650" y="163562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Gerade Verbindung 77"/>
            <p:cNvCxnSpPr/>
            <p:nvPr userDrawn="1"/>
          </p:nvCxnSpPr>
          <p:spPr bwMode="gray">
            <a:xfrm>
              <a:off x="9252650" y="47320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Rechteck 65"/>
          <p:cNvSpPr/>
          <p:nvPr/>
        </p:nvSpPr>
        <p:spPr bwMode="gray">
          <a:xfrm>
            <a:off x="7524750" y="4948080"/>
            <a:ext cx="1295840" cy="144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r"/>
            <a:fld id="{FCBC2E87-33EB-478A-988F-F7C865AFDA8A}" type="slidenum">
              <a:rPr lang="en-GB" sz="800" smtClean="0">
                <a:solidFill>
                  <a:schemeClr val="bg2"/>
                </a:solidFill>
                <a:latin typeface="Arial" pitchFamily="34" charset="0"/>
              </a:rPr>
              <a:pPr lvl="0" algn="r"/>
              <a:t>‹#›</a:t>
            </a:fld>
            <a:endParaRPr lang="en-GB" sz="800" dirty="0" smtClean="0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79" name="Rechteck 13"/>
          <p:cNvSpPr/>
          <p:nvPr/>
        </p:nvSpPr>
        <p:spPr bwMode="gray">
          <a:xfrm>
            <a:off x="324390" y="4948080"/>
            <a:ext cx="7056000" cy="144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8" indent="0">
              <a:tabLst/>
            </a:pPr>
            <a:r>
              <a:rPr lang="en-US" sz="800" noProof="0" dirty="0" smtClean="0">
                <a:solidFill>
                  <a:schemeClr val="bg2"/>
                </a:solidFill>
                <a:latin typeface="Arial" pitchFamily="34" charset="0"/>
              </a:rPr>
              <a:t>© GfK 2013 | Media Playground | 20.March 2013</a:t>
            </a:r>
          </a:p>
        </p:txBody>
      </p:sp>
      <p:pic>
        <p:nvPicPr>
          <p:cNvPr id="62" name="Picture 2" descr="http://wordpress.mediatel.co.uk/wp-content/uploads/2013/02/media-playground_mediatelBanner.jpg"/>
          <p:cNvPicPr>
            <a:picLocks noChangeAspect="1" noChangeArrowheads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0560" y="195435"/>
            <a:ext cx="768085" cy="57606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3" name="Straight Connector 62"/>
          <p:cNvCxnSpPr/>
          <p:nvPr userDrawn="1"/>
        </p:nvCxnSpPr>
        <p:spPr>
          <a:xfrm>
            <a:off x="8100392" y="195436"/>
            <a:ext cx="0" cy="57606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713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9" r:id="rId3"/>
    <p:sldLayoutId id="2147483675" r:id="rId4"/>
    <p:sldLayoutId id="2147483677" r:id="rId5"/>
    <p:sldLayoutId id="2147483654" r:id="rId6"/>
    <p:sldLayoutId id="2147483650" r:id="rId7"/>
    <p:sldLayoutId id="2147483652" r:id="rId8"/>
    <p:sldLayoutId id="2147483678" r:id="rId9"/>
    <p:sldLayoutId id="2147483664" r:id="rId10"/>
    <p:sldLayoutId id="2147483673" r:id="rId11"/>
    <p:sldLayoutId id="2147483665" r:id="rId12"/>
    <p:sldLayoutId id="2147483668" r:id="rId13"/>
    <p:sldLayoutId id="2147483670" r:id="rId14"/>
    <p:sldLayoutId id="2147483671" r:id="rId15"/>
    <p:sldLayoutId id="2147483680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Tx/>
        <a:buFont typeface="Arial" pitchFamily="34" charset="0"/>
        <a:buNone/>
        <a:tabLst/>
        <a:defRPr sz="18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0" marR="0" indent="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Tx/>
        <a:buFont typeface="Arial" pitchFamily="34" charset="0"/>
        <a:buNone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80975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Arial" pitchFamily="34" charset="0"/>
        <a:buChar char="•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36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Arial" pitchFamily="34" charset="0"/>
        <a:buChar char="•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54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Arial" pitchFamily="34" charset="0"/>
        <a:buChar char="•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54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Arial" pitchFamily="34" charset="0"/>
        <a:buChar char="•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6pPr>
      <a:lvl7pPr marL="54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Arial" pitchFamily="34" charset="0"/>
        <a:buChar char="•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7pPr>
      <a:lvl8pPr marL="540000" indent="-180000" algn="l" defTabSz="914400" rtl="0" eaLnBrk="1" latinLnBrk="0" hangingPunct="1">
        <a:spcBef>
          <a:spcPts val="300"/>
        </a:spcBef>
        <a:spcAft>
          <a:spcPts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8pPr>
      <a:lvl9pPr marL="54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Arial" pitchFamily="34" charset="0"/>
        <a:buChar char="•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hyperlink" Target="https://virallyapp.com/download/tech-trends-2013-alt/179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hyperlink" Target="https://virallyapp.com/download/tech-trends-2013-alt/179" TargetMode="Externa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babita.earle@gfk.com" TargetMode="External"/><Relationship Id="rId2" Type="http://schemas.openxmlformats.org/officeDocument/2006/relationships/hyperlink" Target="mailto:oliver.robinson@gfk.com" TargetMode="Externa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virallyapp.com/download/tech-trends-2013-alt/179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Marketing\Proposal Material (Images, PresentationLoad etc.)\Images and Illustrations\Image bank\All images\birdseyeview city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4421713"/>
          </a:xfrm>
          <a:prstGeom prst="rect">
            <a:avLst/>
          </a:prstGeom>
          <a:noFill/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619672" y="2283718"/>
            <a:ext cx="7405808" cy="2376264"/>
          </a:xfrm>
        </p:spPr>
        <p:txBody>
          <a:bodyPr/>
          <a:lstStyle/>
          <a:p>
            <a:pPr algn="r"/>
            <a:r>
              <a:rPr lang="en-US" b="1" dirty="0" smtClean="0"/>
              <a:t>Setting the scene: mobile</a:t>
            </a:r>
            <a:br>
              <a:rPr lang="en-US" b="1" dirty="0" smtClean="0"/>
            </a:br>
            <a:r>
              <a:rPr lang="en-US" sz="900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err="1" smtClean="0">
                <a:solidFill>
                  <a:schemeClr val="bg2"/>
                </a:solidFill>
              </a:rPr>
              <a:t>oliver</a:t>
            </a:r>
            <a:r>
              <a:rPr lang="en-US" sz="2400" dirty="0" smtClean="0">
                <a:solidFill>
                  <a:schemeClr val="bg2"/>
                </a:solidFill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</a:rPr>
              <a:t>robinson</a:t>
            </a:r>
            <a:r>
              <a:rPr lang="en-US" sz="2400" dirty="0" smtClean="0">
                <a:solidFill>
                  <a:schemeClr val="bg2"/>
                </a:solidFill>
              </a:rPr>
              <a:t>, Gfk</a:t>
            </a:r>
            <a:endParaRPr lang="en-US" sz="2400" dirty="0">
              <a:solidFill>
                <a:schemeClr val="bg2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8245708" y="195420"/>
            <a:ext cx="576079" cy="576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ordpress.mediatel.co.uk/wp-content/uploads/2013/02/media-playground_mediatelBanner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0560" y="195435"/>
            <a:ext cx="768085" cy="57606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87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gray">
          <a:xfrm>
            <a:off x="0" y="1131590"/>
            <a:ext cx="9144000" cy="3420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n-GB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777599660"/>
              </p:ext>
            </p:extLst>
          </p:nvPr>
        </p:nvGraphicFramePr>
        <p:xfrm>
          <a:off x="180000" y="1401598"/>
          <a:ext cx="8784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 bwMode="gray">
          <a:xfrm>
            <a:off x="3870769" y="1203598"/>
            <a:ext cx="1402462" cy="324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12pm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gray">
          <a:xfrm>
            <a:off x="450389" y="1203598"/>
            <a:ext cx="1402462" cy="324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12am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7291149" y="1203598"/>
            <a:ext cx="1402462" cy="324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12am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gray">
          <a:xfrm>
            <a:off x="3870769" y="4155598"/>
            <a:ext cx="1402462" cy="324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Noon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gray">
          <a:xfrm>
            <a:off x="450389" y="4155598"/>
            <a:ext cx="1402462" cy="324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Morning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gray">
          <a:xfrm>
            <a:off x="7291149" y="4155598"/>
            <a:ext cx="1402462" cy="324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Night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 bwMode="gray">
          <a:xfrm rot="16200000">
            <a:off x="-539230" y="3076671"/>
            <a:ext cx="1402462" cy="324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Fixed line internet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 bwMode="gray">
          <a:xfrm rot="16200000">
            <a:off x="-252063" y="1779662"/>
            <a:ext cx="828128" cy="324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GB" sz="1400" dirty="0" smtClean="0">
                <a:solidFill>
                  <a:schemeClr val="tx2"/>
                </a:solidFill>
              </a:rPr>
              <a:t>Mobile</a:t>
            </a:r>
            <a:endParaRPr lang="en-GB" sz="1400" dirty="0">
              <a:solidFill>
                <a:schemeClr val="tx2"/>
              </a:solidFill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 bwMode="gray">
          <a:xfrm>
            <a:off x="323851" y="195419"/>
            <a:ext cx="7200477" cy="57610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en-GB" dirty="0" smtClean="0"/>
              <a:t>We’re using the internet on our mobiles throughout the day…</a:t>
            </a:r>
            <a:endParaRPr lang="en-GB" dirty="0"/>
          </a:p>
        </p:txBody>
      </p:sp>
      <p:sp>
        <p:nvSpPr>
          <p:cNvPr id="21" name="Rechteck 13"/>
          <p:cNvSpPr/>
          <p:nvPr/>
        </p:nvSpPr>
        <p:spPr bwMode="gray">
          <a:xfrm>
            <a:off x="324390" y="4803998"/>
            <a:ext cx="7056000" cy="144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8" indent="0">
              <a:tabLst/>
            </a:pPr>
            <a:r>
              <a:rPr lang="en-US" sz="800" noProof="0" dirty="0" smtClean="0">
                <a:solidFill>
                  <a:schemeClr val="bg2"/>
                </a:solidFill>
                <a:latin typeface="Arial" pitchFamily="34" charset="0"/>
              </a:rPr>
              <a:t>Source: GfK Connected Life (behavioural data, base 307)</a:t>
            </a:r>
            <a:endParaRPr lang="en-US" sz="800" noProof="0" dirty="0" smtClean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gray">
          <a:xfrm>
            <a:off x="1835696" y="2499701"/>
            <a:ext cx="1368152" cy="57610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GB" sz="1200" b="1" dirty="0" smtClean="0">
                <a:solidFill>
                  <a:schemeClr val="bg1"/>
                </a:solidFill>
              </a:rPr>
              <a:t>Commute to work</a:t>
            </a:r>
            <a:endParaRPr lang="en-GB" sz="1200" b="1" dirty="0">
              <a:solidFill>
                <a:schemeClr val="bg1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853772" y="2931790"/>
            <a:ext cx="1332000" cy="0"/>
          </a:xfrm>
          <a:prstGeom prst="line">
            <a:avLst/>
          </a:prstGeom>
          <a:ln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390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Pre-mobile, </a:t>
            </a:r>
            <a:br>
              <a:rPr lang="en-GB" b="1" dirty="0" smtClean="0">
                <a:solidFill>
                  <a:schemeClr val="bg1"/>
                </a:solidFill>
              </a:rPr>
            </a:br>
            <a:r>
              <a:rPr lang="en-GB" b="1" dirty="0" smtClean="0">
                <a:solidFill>
                  <a:schemeClr val="bg1"/>
                </a:solidFill>
              </a:rPr>
              <a:t>the internet was a place we visited…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gray">
          <a:xfrm>
            <a:off x="323851" y="195419"/>
            <a:ext cx="7200477" cy="57610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en-GB" dirty="0" smtClean="0"/>
              <a:t>…and it’s not all via apps…</a:t>
            </a:r>
            <a:endParaRPr lang="en-GB" dirty="0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323529" y="1275606"/>
            <a:ext cx="3168351" cy="3168351"/>
            <a:chOff x="1259632" y="1666389"/>
            <a:chExt cx="1200224" cy="1200224"/>
          </a:xfrm>
        </p:grpSpPr>
        <p:sp>
          <p:nvSpPr>
            <p:cNvPr id="12" name="Rad 117"/>
            <p:cNvSpPr/>
            <p:nvPr/>
          </p:nvSpPr>
          <p:spPr bwMode="gray">
            <a:xfrm flipH="1">
              <a:off x="1259632" y="1666389"/>
              <a:ext cx="1200224" cy="1200224"/>
            </a:xfrm>
            <a:prstGeom prst="donut">
              <a:avLst>
                <a:gd name="adj" fmla="val 17195"/>
              </a:avLst>
            </a:prstGeom>
            <a:gradFill flip="none" rotWithShape="1">
              <a:gsLst>
                <a:gs pos="0">
                  <a:srgbClr val="FFFFFF"/>
                </a:gs>
                <a:gs pos="50000">
                  <a:srgbClr val="E6E6E6"/>
                </a:gs>
              </a:gsLst>
              <a:lin ang="16200000" scaled="1"/>
              <a:tileRect/>
            </a:gradFill>
            <a:ln w="12700">
              <a:noFill/>
              <a:round/>
              <a:headEnd/>
              <a:tailEnd/>
            </a:ln>
            <a:effectLst>
              <a:innerShdw blurRad="76200" dist="12700" dir="18900000">
                <a:prstClr val="black">
                  <a:alpha val="30000"/>
                </a:prstClr>
              </a:innerShdw>
            </a:effectLst>
          </p:spPr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Rechteck 118"/>
            <p:cNvSpPr/>
            <p:nvPr/>
          </p:nvSpPr>
          <p:spPr bwMode="gray">
            <a:xfrm>
              <a:off x="1259632" y="1666389"/>
              <a:ext cx="1200224" cy="1182688"/>
            </a:xfrm>
            <a:prstGeom prst="rect">
              <a:avLst/>
            </a:prstGeom>
          </p:spPr>
          <p:txBody>
            <a:bodyPr wrap="square" lIns="72000" tIns="0" rIns="0" bIns="0" anchor="ctr">
              <a:noAutofit/>
            </a:bodyPr>
            <a:lstStyle/>
            <a:p>
              <a:pPr lvl="0" algn="ctr"/>
              <a:r>
                <a:rPr lang="de-DE" sz="6600" dirty="0" smtClean="0">
                  <a:solidFill>
                    <a:schemeClr val="tx2"/>
                  </a:solidFill>
                </a:rPr>
                <a:t>54%</a:t>
              </a:r>
              <a:endParaRPr lang="de-DE" sz="6600" dirty="0">
                <a:solidFill>
                  <a:schemeClr val="tx2"/>
                </a:solidFill>
              </a:endParaRPr>
            </a:p>
          </p:txBody>
        </p:sp>
        <p:sp>
          <p:nvSpPr>
            <p:cNvPr id="14" name="Halbbogen 119"/>
            <p:cNvSpPr/>
            <p:nvPr/>
          </p:nvSpPr>
          <p:spPr bwMode="gray">
            <a:xfrm flipH="1">
              <a:off x="1259632" y="1666389"/>
              <a:ext cx="1200224" cy="1200224"/>
            </a:xfrm>
            <a:prstGeom prst="blockArc">
              <a:avLst>
                <a:gd name="adj1" fmla="val 3610988"/>
                <a:gd name="adj2" fmla="val 16224598"/>
                <a:gd name="adj3" fmla="val 17222"/>
              </a:avLst>
            </a:prstGeom>
            <a:solidFill>
              <a:schemeClr val="tx2"/>
            </a:solidFill>
            <a:ln w="12700">
              <a:noFill/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6" name="Rechteck 13"/>
          <p:cNvSpPr/>
          <p:nvPr/>
        </p:nvSpPr>
        <p:spPr bwMode="gray">
          <a:xfrm>
            <a:off x="324390" y="4803998"/>
            <a:ext cx="7056000" cy="144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8" indent="0">
              <a:tabLst/>
            </a:pPr>
            <a:r>
              <a:rPr lang="en-US" sz="800" noProof="0" dirty="0" smtClean="0">
                <a:solidFill>
                  <a:schemeClr val="bg2"/>
                </a:solidFill>
                <a:latin typeface="Arial" pitchFamily="34" charset="0"/>
              </a:rPr>
              <a:t>Source: GfK Omnibus, January 2013</a:t>
            </a:r>
            <a:endParaRPr lang="en-US" sz="800" noProof="0" dirty="0" smtClean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07904" y="1455625"/>
            <a:ext cx="5184576" cy="280831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spcBef>
                <a:spcPts val="300"/>
              </a:spcBef>
            </a:pPr>
            <a:r>
              <a:rPr lang="en-GB" sz="4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of smartphone owners use the device to browse the web daily</a:t>
            </a:r>
          </a:p>
        </p:txBody>
      </p:sp>
    </p:spTree>
    <p:extLst>
      <p:ext uri="{BB962C8B-B14F-4D97-AF65-F5344CB8AC3E}">
        <p14:creationId xmlns:p14="http://schemas.microsoft.com/office/powerpoint/2010/main" val="271062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 bwMode="gray">
          <a:xfrm>
            <a:off x="0" y="1203598"/>
            <a:ext cx="9144000" cy="352839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n-GB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…although it might not be browsing as we know it</a:t>
            </a:r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gray">
          <a:xfrm>
            <a:off x="730478" y="3556593"/>
            <a:ext cx="900000" cy="57610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GB" sz="1200" b="1" dirty="0" smtClean="0">
                <a:solidFill>
                  <a:schemeClr val="tx2"/>
                </a:solidFill>
              </a:rPr>
              <a:t>Smartphone</a:t>
            </a:r>
            <a:endParaRPr lang="en-GB" sz="1200" b="1" dirty="0">
              <a:solidFill>
                <a:schemeClr val="tx2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gray">
          <a:xfrm>
            <a:off x="280478" y="2935910"/>
            <a:ext cx="900000" cy="57610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GB" sz="1200" b="1" dirty="0" smtClean="0">
                <a:solidFill>
                  <a:schemeClr val="bg1">
                    <a:lumMod val="50000"/>
                  </a:schemeClr>
                </a:solidFill>
              </a:rPr>
              <a:t>PC / laptop</a:t>
            </a:r>
            <a:endParaRPr lang="en-GB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1665606" y="1218908"/>
            <a:ext cx="2858052" cy="34473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Average unique domains visited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gray">
          <a:xfrm>
            <a:off x="4620342" y="1408624"/>
            <a:ext cx="2858052" cy="34473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Average impressions per domain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Rectangle 17"/>
          <p:cNvSpPr>
            <a:spLocks noChangeAspect="1"/>
          </p:cNvSpPr>
          <p:nvPr/>
        </p:nvSpPr>
        <p:spPr bwMode="gray">
          <a:xfrm>
            <a:off x="3616985" y="3605415"/>
            <a:ext cx="906673" cy="906671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r>
              <a:rPr lang="en-GB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2.0</a:t>
            </a:r>
          </a:p>
        </p:txBody>
      </p:sp>
      <p:sp>
        <p:nvSpPr>
          <p:cNvPr id="19" name="Rectangle 18"/>
          <p:cNvSpPr>
            <a:spLocks noChangeAspect="1"/>
          </p:cNvSpPr>
          <p:nvPr/>
        </p:nvSpPr>
        <p:spPr bwMode="gray">
          <a:xfrm>
            <a:off x="4620340" y="3605415"/>
            <a:ext cx="1054569" cy="1054567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r>
              <a:rPr lang="en-GB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2.7</a:t>
            </a:r>
          </a:p>
        </p:txBody>
      </p:sp>
      <p:sp>
        <p:nvSpPr>
          <p:cNvPr id="20" name="Rectangle 19"/>
          <p:cNvSpPr>
            <a:spLocks noChangeAspect="1"/>
          </p:cNvSpPr>
          <p:nvPr/>
        </p:nvSpPr>
        <p:spPr bwMode="gray">
          <a:xfrm>
            <a:off x="2575276" y="1563638"/>
            <a:ext cx="1948382" cy="1948379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r>
              <a:rPr lang="en-GB" sz="6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9.2</a:t>
            </a:r>
          </a:p>
        </p:txBody>
      </p:sp>
      <p:sp>
        <p:nvSpPr>
          <p:cNvPr id="21" name="Rectangle 20"/>
          <p:cNvSpPr>
            <a:spLocks noChangeAspect="1"/>
          </p:cNvSpPr>
          <p:nvPr/>
        </p:nvSpPr>
        <p:spPr bwMode="gray">
          <a:xfrm>
            <a:off x="4620342" y="1737256"/>
            <a:ext cx="1774766" cy="1774759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r>
              <a:rPr lang="en-GB" sz="6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7.6</a:t>
            </a:r>
          </a:p>
        </p:txBody>
      </p:sp>
      <p:sp>
        <p:nvSpPr>
          <p:cNvPr id="13" name="Rechteck 13"/>
          <p:cNvSpPr/>
          <p:nvPr/>
        </p:nvSpPr>
        <p:spPr bwMode="gray">
          <a:xfrm>
            <a:off x="324390" y="4803998"/>
            <a:ext cx="7056000" cy="144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8" indent="0">
              <a:tabLst/>
            </a:pPr>
            <a:r>
              <a:rPr lang="en-US" sz="800" noProof="0" dirty="0" smtClean="0">
                <a:solidFill>
                  <a:schemeClr val="bg2"/>
                </a:solidFill>
                <a:latin typeface="Arial" pitchFamily="34" charset="0"/>
              </a:rPr>
              <a:t>Source: GfK Connected Life (behavioural data, base 307)</a:t>
            </a:r>
            <a:endParaRPr lang="en-US" sz="800" noProof="0" dirty="0" smtClean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6" name="Arc 15"/>
          <p:cNvSpPr/>
          <p:nvPr/>
        </p:nvSpPr>
        <p:spPr>
          <a:xfrm rot="17721095">
            <a:off x="979734" y="2627761"/>
            <a:ext cx="1793054" cy="1610484"/>
          </a:xfrm>
          <a:prstGeom prst="arc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Arc 21"/>
          <p:cNvSpPr/>
          <p:nvPr/>
        </p:nvSpPr>
        <p:spPr>
          <a:xfrm rot="15199026" flipH="1">
            <a:off x="2049509" y="1224017"/>
            <a:ext cx="2008212" cy="3620780"/>
          </a:xfrm>
          <a:prstGeom prst="arc">
            <a:avLst>
              <a:gd name="adj1" fmla="val 17264629"/>
              <a:gd name="adj2" fmla="val 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050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9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does all this mean for mobile advertising?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" y="1275606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1938" indent="4763"/>
            <a:r>
              <a:rPr lang="en-GB" sz="4800" dirty="0" smtClean="0">
                <a:solidFill>
                  <a:schemeClr val="tx2"/>
                </a:solidFill>
              </a:rPr>
              <a:t>If mobile advertising doesn’t respect what users are trying to achieve on mobile devices,</a:t>
            </a:r>
          </a:p>
          <a:p>
            <a:pPr marL="261938" indent="4763"/>
            <a:r>
              <a:rPr lang="en-GB" sz="4800" dirty="0" smtClean="0">
                <a:solidFill>
                  <a:schemeClr val="tx2"/>
                </a:solidFill>
              </a:rPr>
              <a:t>it will do more harm than good</a:t>
            </a:r>
            <a:endParaRPr lang="en-GB" sz="4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64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1167594"/>
            <a:ext cx="7992888" cy="280831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342900" indent="-342900">
              <a:lnSpc>
                <a:spcPct val="15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GB" sz="4800" strike="sngStrike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Where are we?</a:t>
            </a:r>
          </a:p>
          <a:p>
            <a:pPr marL="342900" indent="-342900">
              <a:lnSpc>
                <a:spcPct val="15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GB" sz="4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Where are we going?</a:t>
            </a:r>
          </a:p>
        </p:txBody>
      </p:sp>
    </p:spTree>
    <p:extLst>
      <p:ext uri="{BB962C8B-B14F-4D97-AF65-F5344CB8AC3E}">
        <p14:creationId xmlns:p14="http://schemas.microsoft.com/office/powerpoint/2010/main" val="9189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 descr="G:\Marketing\Collateral\Images\Shutterstock images\Downloads for individuals\Olly\gps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6278" y="2690042"/>
            <a:ext cx="2331979" cy="1300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7688776" y="1892285"/>
            <a:ext cx="1131696" cy="1975609"/>
            <a:chOff x="362404" y="1740084"/>
            <a:chExt cx="1131696" cy="1975609"/>
          </a:xfrm>
        </p:grpSpPr>
        <p:sp>
          <p:nvSpPr>
            <p:cNvPr id="4" name="Rounded Rectangle 3"/>
            <p:cNvSpPr/>
            <p:nvPr/>
          </p:nvSpPr>
          <p:spPr>
            <a:xfrm>
              <a:off x="362404" y="1740084"/>
              <a:ext cx="1131696" cy="1975609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endParaRPr lang="en-GB" sz="1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445667" y="1916090"/>
              <a:ext cx="965170" cy="1465066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endParaRPr lang="en-GB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607292" y="3515765"/>
              <a:ext cx="645714" cy="8213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endParaRPr lang="en-GB" sz="1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819501" y="3447318"/>
              <a:ext cx="217503" cy="21903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endParaRPr lang="en-GB" sz="1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503373" y="1808529"/>
              <a:ext cx="66836" cy="6730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endParaRPr lang="en-GB" sz="1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825457" y="1822505"/>
              <a:ext cx="205591" cy="393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endParaRPr lang="en-GB" sz="1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" name="Striped Right Arrow 11"/>
          <p:cNvSpPr/>
          <p:nvPr/>
        </p:nvSpPr>
        <p:spPr bwMode="gray">
          <a:xfrm>
            <a:off x="5364088" y="1851670"/>
            <a:ext cx="2088232" cy="1925111"/>
          </a:xfrm>
          <a:prstGeom prst="stripedRightArrow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n-GB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323851" y="195419"/>
            <a:ext cx="7272485" cy="576105"/>
          </a:xfrm>
        </p:spPr>
        <p:txBody>
          <a:bodyPr/>
          <a:lstStyle/>
          <a:p>
            <a:r>
              <a:rPr lang="en-GB" dirty="0" smtClean="0"/>
              <a:t>The smartphone is running out of devices to cannibalise…</a:t>
            </a:r>
            <a:endParaRPr lang="en-GB" dirty="0"/>
          </a:p>
        </p:txBody>
      </p:sp>
      <p:pic>
        <p:nvPicPr>
          <p:cNvPr id="16" name="Picture 4" descr="G:\Marketing\Collateral\Images\Shutterstock images\Downloads for individuals\Olly\camera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120978"/>
            <a:ext cx="2089526" cy="154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G:\Marketing\Collateral\Images\Shutterstock images\Downloads for individuals\Olly\mp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57654" y="1281008"/>
            <a:ext cx="2240932" cy="1494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://www.aidcall.co.uk/healthcare/images/stories/products/large/Alphanumeric-Pager---J24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07576">
            <a:off x="3694848" y="2323792"/>
            <a:ext cx="1492089" cy="117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G:\Marketing\Collateral\Images\Shutterstock images\Downloads for individuals\Olly\calculator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9522" y="3340235"/>
            <a:ext cx="1740619" cy="1506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23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99542"/>
            <a:ext cx="853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1938" indent="-261938"/>
            <a:r>
              <a:rPr lang="en-GB" sz="5400" dirty="0" smtClean="0">
                <a:solidFill>
                  <a:schemeClr val="tx2"/>
                </a:solidFill>
              </a:rPr>
              <a:t>“The </a:t>
            </a:r>
            <a:r>
              <a:rPr lang="en-GB" sz="5400" dirty="0">
                <a:solidFill>
                  <a:schemeClr val="tx2"/>
                </a:solidFill>
              </a:rPr>
              <a:t>most important innovation in smartphones will be a product that is not a </a:t>
            </a:r>
            <a:r>
              <a:rPr lang="en-GB" sz="5400" dirty="0" smtClean="0">
                <a:solidFill>
                  <a:schemeClr val="tx2"/>
                </a:solidFill>
              </a:rPr>
              <a:t>smartphone”</a:t>
            </a:r>
            <a:endParaRPr lang="en-GB" sz="5400" dirty="0">
              <a:solidFill>
                <a:schemeClr val="tx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2488" y="4155926"/>
            <a:ext cx="853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1938" indent="-261938" algn="r"/>
            <a:r>
              <a:rPr lang="en-GB" sz="2800" dirty="0" smtClean="0">
                <a:solidFill>
                  <a:schemeClr val="bg2"/>
                </a:solidFill>
              </a:rPr>
              <a:t>Horace Dediu</a:t>
            </a:r>
            <a:endParaRPr lang="en-GB" sz="2800" dirty="0">
              <a:solidFill>
                <a:schemeClr val="bg2"/>
              </a:solidFill>
            </a:endParaRPr>
          </a:p>
        </p:txBody>
      </p:sp>
      <p:sp>
        <p:nvSpPr>
          <p:cNvPr id="4" name="Rechteck 13"/>
          <p:cNvSpPr/>
          <p:nvPr/>
        </p:nvSpPr>
        <p:spPr bwMode="gray">
          <a:xfrm>
            <a:off x="324390" y="4803998"/>
            <a:ext cx="7056000" cy="144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8" indent="0">
              <a:tabLst/>
            </a:pPr>
            <a:r>
              <a:rPr lang="en-US" sz="800" noProof="0" dirty="0" smtClean="0">
                <a:solidFill>
                  <a:schemeClr val="bg2"/>
                </a:solidFill>
                <a:latin typeface="Arial" pitchFamily="34" charset="0"/>
              </a:rPr>
              <a:t>Source: </a:t>
            </a:r>
            <a:r>
              <a:rPr lang="en-US" sz="800" noProof="0" dirty="0" err="1" smtClean="0">
                <a:solidFill>
                  <a:schemeClr val="bg2"/>
                </a:solidFill>
                <a:latin typeface="Arial" pitchFamily="34" charset="0"/>
              </a:rPr>
              <a:t>Asymco</a:t>
            </a:r>
            <a:endParaRPr lang="en-US" sz="800" noProof="0" dirty="0" smtClean="0">
              <a:solidFill>
                <a:srgbClr val="FF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34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G:\Marketing\Collateral\Images\Shutterstock images\Downloads for individuals\Olly\watch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6388446" y="2385842"/>
            <a:ext cx="2724240" cy="2295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G:\Marketing\Collateral\Images\Shutterstock images\Downloads for individuals\Olly\glasses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1502" y="3049917"/>
            <a:ext cx="2460322" cy="1635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1" y="195419"/>
            <a:ext cx="7848549" cy="576105"/>
          </a:xfrm>
        </p:spPr>
        <p:txBody>
          <a:bodyPr/>
          <a:lstStyle/>
          <a:p>
            <a:r>
              <a:rPr lang="en-GB" dirty="0" smtClean="0"/>
              <a:t>You think fragmentation is bad now?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323528" y="1892285"/>
            <a:ext cx="1131696" cy="1975609"/>
            <a:chOff x="362404" y="1740084"/>
            <a:chExt cx="1131696" cy="1975609"/>
          </a:xfrm>
        </p:grpSpPr>
        <p:sp>
          <p:nvSpPr>
            <p:cNvPr id="5" name="Rounded Rectangle 4"/>
            <p:cNvSpPr/>
            <p:nvPr/>
          </p:nvSpPr>
          <p:spPr>
            <a:xfrm>
              <a:off x="362404" y="1740084"/>
              <a:ext cx="1131696" cy="1975609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endParaRPr lang="en-GB" sz="1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445667" y="1916090"/>
              <a:ext cx="965170" cy="1465066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endParaRPr lang="en-GB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607292" y="3515765"/>
              <a:ext cx="645714" cy="8213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endParaRPr lang="en-GB" sz="1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819501" y="3447318"/>
              <a:ext cx="217503" cy="21903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endParaRPr lang="en-GB" sz="1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503373" y="1808529"/>
              <a:ext cx="66836" cy="6730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endParaRPr lang="en-GB" sz="1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25457" y="1822505"/>
              <a:ext cx="205591" cy="393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endParaRPr lang="en-GB" sz="1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" name="Plus 11"/>
          <p:cNvSpPr/>
          <p:nvPr/>
        </p:nvSpPr>
        <p:spPr bwMode="gray">
          <a:xfrm>
            <a:off x="1691680" y="1851670"/>
            <a:ext cx="2088232" cy="1925111"/>
          </a:xfrm>
          <a:prstGeom prst="mathPlus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n-GB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3891556" y="1450929"/>
            <a:ext cx="2984700" cy="1768893"/>
            <a:chOff x="3380778" y="1076702"/>
            <a:chExt cx="3030452" cy="1796008"/>
          </a:xfrm>
        </p:grpSpPr>
        <p:sp>
          <p:nvSpPr>
            <p:cNvPr id="15" name="Rounded Rectangle 14"/>
            <p:cNvSpPr/>
            <p:nvPr/>
          </p:nvSpPr>
          <p:spPr bwMode="gray">
            <a:xfrm>
              <a:off x="3380778" y="1076702"/>
              <a:ext cx="3030452" cy="1796008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spcBef>
                  <a:spcPts val="300"/>
                </a:spcBef>
                <a:spcAft>
                  <a:spcPct val="0"/>
                </a:spcAft>
                <a:buFont typeface="Courier New" pitchFamily="49" charset="0"/>
                <a:buNone/>
              </a:pPr>
              <a:endParaRPr lang="en-GB" sz="14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gray">
            <a:xfrm>
              <a:off x="3585500" y="1202423"/>
              <a:ext cx="2564088" cy="1544567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spcBef>
                  <a:spcPts val="300"/>
                </a:spcBef>
                <a:spcAft>
                  <a:spcPct val="0"/>
                </a:spcAft>
                <a:buFont typeface="Courier New" pitchFamily="49" charset="0"/>
                <a:buNone/>
              </a:pPr>
              <a:endParaRPr lang="en-GB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 bwMode="gray">
            <a:xfrm>
              <a:off x="6216970" y="1795105"/>
              <a:ext cx="155408" cy="359201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spcBef>
                  <a:spcPts val="300"/>
                </a:spcBef>
                <a:spcAft>
                  <a:spcPct val="0"/>
                </a:spcAft>
                <a:buFont typeface="Courier New" pitchFamily="49" charset="0"/>
                <a:buNone/>
              </a:pPr>
              <a:endParaRPr lang="en-GB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Oval 17"/>
            <p:cNvSpPr/>
            <p:nvPr/>
          </p:nvSpPr>
          <p:spPr bwMode="gray">
            <a:xfrm>
              <a:off x="3465472" y="1938787"/>
              <a:ext cx="77704" cy="71840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spcBef>
                  <a:spcPts val="300"/>
                </a:spcBef>
                <a:spcAft>
                  <a:spcPct val="0"/>
                </a:spcAft>
                <a:buFont typeface="Courier New" pitchFamily="49" charset="0"/>
                <a:buNone/>
              </a:pPr>
              <a:endParaRPr lang="en-GB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082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139586726"/>
              </p:ext>
            </p:extLst>
          </p:nvPr>
        </p:nvGraphicFramePr>
        <p:xfrm>
          <a:off x="324110" y="864096"/>
          <a:ext cx="8495781" cy="4155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23851" y="195419"/>
            <a:ext cx="6408449" cy="576105"/>
          </a:xfrm>
        </p:spPr>
        <p:txBody>
          <a:bodyPr/>
          <a:lstStyle/>
          <a:p>
            <a:r>
              <a:rPr lang="en-GB" b="1" dirty="0" smtClean="0"/>
              <a:t>GfK Tech Trend: </a:t>
            </a:r>
            <a:r>
              <a:rPr lang="en-GB" b="1" dirty="0" smtClean="0">
                <a:solidFill>
                  <a:schemeClr val="accent1"/>
                </a:solidFill>
              </a:rPr>
              <a:t>Information Overload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gray">
          <a:xfrm>
            <a:off x="5940152" y="4552006"/>
            <a:ext cx="3152133" cy="324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We are here (…for now at least)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Arc 8"/>
          <p:cNvSpPr/>
          <p:nvPr/>
        </p:nvSpPr>
        <p:spPr>
          <a:xfrm rot="20137773" flipH="1" flipV="1">
            <a:off x="5184220" y="2937146"/>
            <a:ext cx="1378584" cy="1816956"/>
          </a:xfrm>
          <a:prstGeom prst="arc">
            <a:avLst>
              <a:gd name="adj1" fmla="val 17582194"/>
              <a:gd name="adj2" fmla="val 0"/>
            </a:avLst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hteck 13"/>
          <p:cNvSpPr/>
          <p:nvPr/>
        </p:nvSpPr>
        <p:spPr bwMode="gray">
          <a:xfrm>
            <a:off x="324390" y="4803998"/>
            <a:ext cx="7056000" cy="144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8" indent="0">
              <a:tabLst/>
            </a:pPr>
            <a:r>
              <a:rPr lang="en-US" sz="800" dirty="0">
                <a:solidFill>
                  <a:schemeClr val="bg2"/>
                </a:solidFill>
                <a:latin typeface="Arial" pitchFamily="34" charset="0"/>
              </a:rPr>
              <a:t>Source: GfK </a:t>
            </a:r>
            <a:r>
              <a:rPr lang="en-US" sz="800" dirty="0" smtClean="0">
                <a:solidFill>
                  <a:schemeClr val="bg2"/>
                </a:solidFill>
                <a:latin typeface="Arial" pitchFamily="34" charset="0"/>
              </a:rPr>
              <a:t>Tech Trends 2013: </a:t>
            </a:r>
            <a:r>
              <a:rPr lang="en-US" sz="800" dirty="0" smtClean="0">
                <a:solidFill>
                  <a:schemeClr val="bg2"/>
                </a:solidFill>
                <a:latin typeface="Arial" pitchFamily="34" charset="0"/>
                <a:hlinkClick r:id="rId7"/>
              </a:rPr>
              <a:t>https</a:t>
            </a:r>
            <a:r>
              <a:rPr lang="en-US" sz="800" dirty="0">
                <a:solidFill>
                  <a:schemeClr val="bg2"/>
                </a:solidFill>
                <a:latin typeface="Arial" pitchFamily="34" charset="0"/>
                <a:hlinkClick r:id="rId7"/>
              </a:rPr>
              <a:t>://</a:t>
            </a:r>
            <a:r>
              <a:rPr lang="en-US" sz="800" dirty="0" smtClean="0">
                <a:solidFill>
                  <a:schemeClr val="bg2"/>
                </a:solidFill>
                <a:latin typeface="Arial" pitchFamily="34" charset="0"/>
                <a:hlinkClick r:id="rId7"/>
              </a:rPr>
              <a:t>virallyapp.com/download/tech-trends-2013-alt/179</a:t>
            </a:r>
            <a:endParaRPr lang="en-US" sz="800" dirty="0" smtClean="0">
              <a:solidFill>
                <a:schemeClr val="bg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07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891061000"/>
              </p:ext>
            </p:extLst>
          </p:nvPr>
        </p:nvGraphicFramePr>
        <p:xfrm>
          <a:off x="180094" y="-309290"/>
          <a:ext cx="8783813" cy="612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 bwMode="gray">
          <a:xfrm>
            <a:off x="3059832" y="4227794"/>
            <a:ext cx="3152133" cy="324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We should be here!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Arc 6"/>
          <p:cNvSpPr/>
          <p:nvPr/>
        </p:nvSpPr>
        <p:spPr>
          <a:xfrm rot="522975" flipV="1">
            <a:off x="4981443" y="2365570"/>
            <a:ext cx="2185487" cy="2032364"/>
          </a:xfrm>
          <a:prstGeom prst="arc">
            <a:avLst>
              <a:gd name="adj1" fmla="val 17582194"/>
              <a:gd name="adj2" fmla="val 0"/>
            </a:avLst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GfK Tech Trend: </a:t>
            </a:r>
            <a:r>
              <a:rPr lang="en-GB" b="1" dirty="0" smtClean="0">
                <a:solidFill>
                  <a:schemeClr val="accent1"/>
                </a:solidFill>
              </a:rPr>
              <a:t>Intelligent Design</a:t>
            </a:r>
            <a:endParaRPr lang="en-GB" dirty="0"/>
          </a:p>
        </p:txBody>
      </p:sp>
      <p:sp>
        <p:nvSpPr>
          <p:cNvPr id="8" name="Rechteck 13"/>
          <p:cNvSpPr/>
          <p:nvPr/>
        </p:nvSpPr>
        <p:spPr bwMode="gray">
          <a:xfrm>
            <a:off x="324390" y="4803998"/>
            <a:ext cx="7056000" cy="144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8" indent="0">
              <a:tabLst/>
            </a:pPr>
            <a:r>
              <a:rPr lang="en-US" sz="800" dirty="0">
                <a:solidFill>
                  <a:schemeClr val="bg2"/>
                </a:solidFill>
                <a:latin typeface="Arial" pitchFamily="34" charset="0"/>
              </a:rPr>
              <a:t>Source: GfK </a:t>
            </a:r>
            <a:r>
              <a:rPr lang="en-US" sz="800" dirty="0" smtClean="0">
                <a:solidFill>
                  <a:schemeClr val="bg2"/>
                </a:solidFill>
                <a:latin typeface="Arial" pitchFamily="34" charset="0"/>
              </a:rPr>
              <a:t>Tech Trends 2013: </a:t>
            </a:r>
            <a:r>
              <a:rPr lang="en-US" sz="800" dirty="0" smtClean="0">
                <a:solidFill>
                  <a:schemeClr val="bg2"/>
                </a:solidFill>
                <a:latin typeface="Arial" pitchFamily="34" charset="0"/>
                <a:hlinkClick r:id="rId7"/>
              </a:rPr>
              <a:t>https</a:t>
            </a:r>
            <a:r>
              <a:rPr lang="en-US" sz="800" dirty="0">
                <a:solidFill>
                  <a:schemeClr val="bg2"/>
                </a:solidFill>
                <a:latin typeface="Arial" pitchFamily="34" charset="0"/>
                <a:hlinkClick r:id="rId7"/>
              </a:rPr>
              <a:t>://</a:t>
            </a:r>
            <a:r>
              <a:rPr lang="en-US" sz="800" dirty="0" smtClean="0">
                <a:solidFill>
                  <a:schemeClr val="bg2"/>
                </a:solidFill>
                <a:latin typeface="Arial" pitchFamily="34" charset="0"/>
                <a:hlinkClick r:id="rId7"/>
              </a:rPr>
              <a:t>virallyapp.com/download/tech-trends-2013-alt/179</a:t>
            </a:r>
            <a:endParaRPr lang="en-US" sz="800" dirty="0" smtClean="0">
              <a:solidFill>
                <a:schemeClr val="bg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42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1167594"/>
            <a:ext cx="7992888" cy="280831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342900" indent="-342900">
              <a:lnSpc>
                <a:spcPct val="15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GB" sz="4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Where are we?</a:t>
            </a:r>
          </a:p>
          <a:p>
            <a:pPr marL="342900" indent="-342900">
              <a:lnSpc>
                <a:spcPct val="15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GB" sz="48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Where are we going?</a:t>
            </a:r>
          </a:p>
        </p:txBody>
      </p:sp>
    </p:spTree>
    <p:extLst>
      <p:ext uri="{BB962C8B-B14F-4D97-AF65-F5344CB8AC3E}">
        <p14:creationId xmlns:p14="http://schemas.microsoft.com/office/powerpoint/2010/main" val="312597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…so what does this all mean for mobile advertising?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1275606"/>
            <a:ext cx="7992888" cy="280831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342900" indent="-342900">
              <a:lnSpc>
                <a:spcPct val="15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GB" sz="4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Think about context</a:t>
            </a:r>
          </a:p>
          <a:p>
            <a:pPr marL="342900" indent="-342900">
              <a:lnSpc>
                <a:spcPct val="15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GB" sz="4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Make sure it’s relevant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gray">
          <a:xfrm>
            <a:off x="395859" y="555526"/>
            <a:ext cx="6264373" cy="57610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en-GB" dirty="0" smtClean="0">
                <a:solidFill>
                  <a:schemeClr val="tx2"/>
                </a:solidFill>
              </a:rPr>
              <a:t>(from the consumer perspective, at least)</a:t>
            </a:r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54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Contact us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1131590"/>
            <a:ext cx="7992888" cy="280831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en-GB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For more information on anything featured in this deck, get in touch:</a:t>
            </a:r>
          </a:p>
          <a:p>
            <a:pPr>
              <a:lnSpc>
                <a:spcPct val="150000"/>
              </a:lnSpc>
              <a:spcBef>
                <a:spcPts val="300"/>
              </a:spcBef>
            </a:pPr>
            <a:endParaRPr lang="en-GB" sz="16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en-GB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Oliver Robinson</a:t>
            </a:r>
            <a:r>
              <a:rPr lang="en-GB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Research Manager, Technology</a:t>
            </a:r>
          </a:p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en-GB" sz="1600" dirty="0">
                <a:solidFill>
                  <a:schemeClr val="tx2"/>
                </a:solidFill>
              </a:rPr>
              <a:t>T: +44 (0)20 7890 </a:t>
            </a:r>
            <a:r>
              <a:rPr lang="en-GB" sz="1600" dirty="0" smtClean="0">
                <a:solidFill>
                  <a:schemeClr val="tx2"/>
                </a:solidFill>
              </a:rPr>
              <a:t>9475</a:t>
            </a:r>
            <a:endParaRPr lang="en-GB" sz="16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en-GB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hlinkClick r:id="rId2"/>
              </a:rPr>
              <a:t>oliver.robinson@gfk.com</a:t>
            </a:r>
            <a:endParaRPr lang="en-GB" sz="16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ts val="300"/>
              </a:spcBef>
            </a:pPr>
            <a:endParaRPr lang="en-GB" sz="16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en-GB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Babita Earle</a:t>
            </a:r>
            <a:r>
              <a:rPr lang="en-GB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UK lead Innovation and digital </a:t>
            </a:r>
          </a:p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en-GB" sz="1600" dirty="0">
                <a:solidFill>
                  <a:schemeClr val="tx2"/>
                </a:solidFill>
              </a:rPr>
              <a:t>T: +44 (0)20 7890 </a:t>
            </a:r>
            <a:r>
              <a:rPr lang="en-GB" sz="1600" dirty="0" smtClean="0">
                <a:solidFill>
                  <a:schemeClr val="tx2"/>
                </a:solidFill>
              </a:rPr>
              <a:t>9467</a:t>
            </a:r>
            <a:endParaRPr lang="en-GB" sz="16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en-GB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  <a:hlinkClick r:id="rId3"/>
              </a:rPr>
              <a:t>b</a:t>
            </a:r>
            <a:r>
              <a:rPr lang="en-GB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hlinkClick r:id="rId3"/>
              </a:rPr>
              <a:t>abita.earle@gfk.com</a:t>
            </a:r>
            <a:r>
              <a:rPr lang="en-GB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gray">
          <a:xfrm>
            <a:off x="395859" y="555526"/>
            <a:ext cx="6264373" cy="57610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 algn="r"/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00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Download Tech Trends 2013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699792" y="1203598"/>
            <a:ext cx="5760640" cy="309634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GB" sz="1400" dirty="0"/>
              <a:t>A range of influences will shape the technological landscape this year.</a:t>
            </a:r>
            <a:br>
              <a:rPr lang="en-GB" sz="1400" dirty="0"/>
            </a:br>
            <a:endParaRPr lang="en-GB" sz="1400" dirty="0"/>
          </a:p>
          <a:p>
            <a:r>
              <a:rPr lang="en-GB" sz="1400" dirty="0"/>
              <a:t>Here we present six trends for 2013 and beyond</a:t>
            </a:r>
            <a:r>
              <a:rPr lang="en-GB" sz="1400" dirty="0" smtClean="0"/>
              <a:t>:</a:t>
            </a:r>
          </a:p>
          <a:p>
            <a:endParaRPr lang="en-GB" sz="1400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sz="1400" b="1" dirty="0"/>
              <a:t>Managing information overload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400" b="1" dirty="0"/>
              <a:t>The data agenda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400" b="1" dirty="0"/>
              <a:t>Intelligent design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400" b="1" dirty="0"/>
              <a:t>Open-source models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400" b="1" dirty="0"/>
              <a:t>A brand of me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400" b="1" dirty="0"/>
              <a:t>The disruption of </a:t>
            </a:r>
            <a:r>
              <a:rPr lang="en-GB" sz="1400" b="1" dirty="0" smtClean="0"/>
              <a:t>hardware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1400" dirty="0"/>
          </a:p>
          <a:p>
            <a:r>
              <a:rPr lang="en-GB" sz="1400" dirty="0"/>
              <a:t>Download the document </a:t>
            </a:r>
            <a:r>
              <a:rPr lang="en-GB" sz="1400" dirty="0" smtClean="0"/>
              <a:t>via the link below:</a:t>
            </a:r>
            <a:endParaRPr lang="en-GB" sz="1400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gray">
          <a:xfrm>
            <a:off x="395859" y="555526"/>
            <a:ext cx="6264373" cy="57610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 algn="r"/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1028" name="Picture 4" descr="Tech Trends 20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59" y="1138261"/>
            <a:ext cx="2115114" cy="294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23839" y="4155926"/>
            <a:ext cx="626437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en-GB" dirty="0">
                <a:solidFill>
                  <a:schemeClr val="tx2"/>
                </a:solidFill>
                <a:latin typeface="Arial" pitchFamily="34" charset="0"/>
                <a:cs typeface="Arial" pitchFamily="34" charset="0"/>
                <a:hlinkClick r:id="rId3"/>
              </a:rPr>
              <a:t>https://virallyapp.com/download/tech-trends-2013-alt/179</a:t>
            </a:r>
            <a:endParaRPr lang="en-GB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10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@</a:t>
            </a:r>
            <a:r>
              <a:rPr lang="en-US" dirty="0" err="1" smtClean="0"/>
              <a:t>ollyjrobinson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Oliver Robinson, GfK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82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images.politico.com/global/2013/03/14/577874_555336131153088_1035548107_n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19" y="136800"/>
            <a:ext cx="4788000" cy="47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>
            <a:spLocks/>
          </p:cNvSpPr>
          <p:nvPr/>
        </p:nvSpPr>
        <p:spPr bwMode="gray">
          <a:xfrm>
            <a:off x="5004048" y="2552400"/>
            <a:ext cx="3815952" cy="2314800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300"/>
              </a:spcBef>
            </a:pPr>
            <a:r>
              <a:rPr lang="en-GB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Pope </a:t>
            </a:r>
            <a:r>
              <a:rPr lang="en-GB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Francis speaks to St. Peter's Square for the first time after </a:t>
            </a:r>
            <a:r>
              <a:rPr lang="en-GB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he </a:t>
            </a:r>
            <a:r>
              <a:rPr lang="en-GB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was </a:t>
            </a:r>
            <a:r>
              <a:rPr lang="en-GB" sz="2400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elected </a:t>
            </a:r>
            <a:r>
              <a:rPr lang="en-GB" sz="2400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last Wednesday</a:t>
            </a:r>
            <a:endParaRPr lang="en-GB" sz="24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 bwMode="gray">
          <a:xfrm>
            <a:off x="5004048" y="807742"/>
            <a:ext cx="3823152" cy="1706288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300"/>
              </a:spcBef>
            </a:pPr>
            <a:r>
              <a:rPr lang="en-GB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Paul II’s body is carried </a:t>
            </a:r>
            <a:r>
              <a:rPr lang="en-GB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across </a:t>
            </a:r>
            <a:r>
              <a:rPr lang="en-GB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</a:t>
            </a:r>
            <a:r>
              <a:rPr lang="en-GB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GB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Peter’s </a:t>
            </a:r>
            <a:r>
              <a:rPr lang="en-GB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Square for public viewing following </a:t>
            </a:r>
            <a:r>
              <a:rPr lang="en-GB" sz="2400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his death in </a:t>
            </a:r>
            <a:r>
              <a:rPr lang="en-GB" sz="2400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2005</a:t>
            </a:r>
            <a:endParaRPr lang="en-GB" sz="24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/>
          </p:cNvSpPr>
          <p:nvPr/>
        </p:nvSpPr>
        <p:spPr bwMode="gray">
          <a:xfrm>
            <a:off x="5004048" y="195486"/>
            <a:ext cx="2145600" cy="612256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300"/>
              </a:spcBef>
            </a:pPr>
            <a:r>
              <a:rPr lang="en-GB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Pope John</a:t>
            </a:r>
            <a:endParaRPr lang="en-GB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" descr="http://wordpress.mediatel.co.uk/wp-content/uploads/2013/02/media-playground_mediatelBanner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0560" y="195435"/>
            <a:ext cx="768085" cy="57606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105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gray">
          <a:xfrm>
            <a:off x="0" y="1203598"/>
            <a:ext cx="9144000" cy="3276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n-GB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323851" y="195419"/>
            <a:ext cx="6408449" cy="576105"/>
          </a:xfrm>
        </p:spPr>
        <p:txBody>
          <a:bodyPr/>
          <a:lstStyle/>
          <a:p>
            <a:r>
              <a:rPr lang="en-GB" dirty="0" smtClean="0"/>
              <a:t>Mobile: really, really big</a:t>
            </a:r>
            <a:endParaRPr lang="en-GB" dirty="0"/>
          </a:p>
        </p:txBody>
      </p:sp>
      <p:sp>
        <p:nvSpPr>
          <p:cNvPr id="5" name="Rounded Rectangle 4"/>
          <p:cNvSpPr/>
          <p:nvPr/>
        </p:nvSpPr>
        <p:spPr>
          <a:xfrm>
            <a:off x="362404" y="1740084"/>
            <a:ext cx="1131696" cy="1975609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en-GB" sz="1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5667" y="1916090"/>
            <a:ext cx="965170" cy="14650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en-GB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07292" y="3515765"/>
            <a:ext cx="645714" cy="8213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en-GB" sz="1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819501" y="3447318"/>
            <a:ext cx="217503" cy="219031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en-GB" sz="1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03373" y="1808529"/>
            <a:ext cx="66836" cy="6730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en-GB" sz="1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25457" y="1822505"/>
            <a:ext cx="205591" cy="393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en-GB" sz="1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45667" y="2185778"/>
            <a:ext cx="965170" cy="9248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spcBef>
                <a:spcPts val="300"/>
              </a:spcBef>
            </a:pPr>
            <a:r>
              <a:rPr lang="en-GB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54%</a:t>
            </a:r>
          </a:p>
        </p:txBody>
      </p:sp>
      <p:sp>
        <p:nvSpPr>
          <p:cNvPr id="17" name="Round Same Side Corner Rectangle 16"/>
          <p:cNvSpPr/>
          <p:nvPr/>
        </p:nvSpPr>
        <p:spPr>
          <a:xfrm flipV="1">
            <a:off x="5292080" y="3558503"/>
            <a:ext cx="3565236" cy="161581"/>
          </a:xfrm>
          <a:prstGeom prst="round2SameRect">
            <a:avLst>
              <a:gd name="adj1" fmla="val 46493"/>
              <a:gd name="adj2" fmla="val 0"/>
            </a:avLst>
          </a:prstGeom>
          <a:solidFill>
            <a:schemeClr val="tx1">
              <a:lumMod val="65000"/>
              <a:lumOff val="35000"/>
            </a:schemeClr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1400" b="1" dirty="0">
              <a:solidFill>
                <a:srgbClr val="F0F0EC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5292080" y="3269203"/>
            <a:ext cx="513178" cy="332888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8335298" y="3235450"/>
            <a:ext cx="488451" cy="344418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6831614" y="3602090"/>
            <a:ext cx="486169" cy="102346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1400" b="1" dirty="0">
              <a:solidFill>
                <a:srgbClr val="F0F0EC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5751240" y="1930651"/>
            <a:ext cx="2646918" cy="1365360"/>
            <a:chOff x="6154671" y="1813191"/>
            <a:chExt cx="2266939" cy="1169356"/>
          </a:xfrm>
        </p:grpSpPr>
        <p:sp>
          <p:nvSpPr>
            <p:cNvPr id="19" name="Rectangle 18"/>
            <p:cNvSpPr/>
            <p:nvPr/>
          </p:nvSpPr>
          <p:spPr>
            <a:xfrm>
              <a:off x="6154671" y="1813191"/>
              <a:ext cx="2266939" cy="116935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sz="1400" b="1" dirty="0">
                <a:solidFill>
                  <a:srgbClr val="F0F0EC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7265008" y="1840483"/>
              <a:ext cx="46264" cy="4190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sz="1400" b="1" dirty="0">
                <a:solidFill>
                  <a:srgbClr val="F0F0EC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212501" y="1905503"/>
              <a:ext cx="2151279" cy="104766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874833" y="2033289"/>
              <a:ext cx="826615" cy="79208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>
                <a:spcBef>
                  <a:spcPts val="300"/>
                </a:spcBef>
              </a:pPr>
              <a:r>
                <a:rPr lang="en-GB" sz="32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74%</a:t>
              </a:r>
            </a:p>
          </p:txBody>
        </p:sp>
      </p:grpSp>
      <p:sp>
        <p:nvSpPr>
          <p:cNvPr id="12" name="Rounded Rectangle 11"/>
          <p:cNvSpPr/>
          <p:nvPr/>
        </p:nvSpPr>
        <p:spPr bwMode="gray">
          <a:xfrm>
            <a:off x="1907704" y="1924076"/>
            <a:ext cx="3030452" cy="1796008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ts val="300"/>
              </a:spcBef>
              <a:spcAft>
                <a:spcPct val="0"/>
              </a:spcAft>
              <a:buFont typeface="Courier New" pitchFamily="49" charset="0"/>
              <a:buNone/>
            </a:pPr>
            <a:endParaRPr lang="en-GB" sz="1400" b="1" dirty="0">
              <a:solidFill>
                <a:prstClr val="black">
                  <a:lumMod val="65000"/>
                  <a:lumOff val="3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gray">
          <a:xfrm>
            <a:off x="2112426" y="2049797"/>
            <a:ext cx="2564088" cy="1544567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ts val="300"/>
              </a:spcBef>
              <a:spcAft>
                <a:spcPct val="0"/>
              </a:spcAft>
              <a:buFont typeface="Courier New" pitchFamily="49" charset="0"/>
              <a:buNone/>
            </a:pPr>
            <a:endParaRPr lang="en-GB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 bwMode="gray">
          <a:xfrm>
            <a:off x="4743896" y="2642479"/>
            <a:ext cx="155408" cy="359201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ts val="300"/>
              </a:spcBef>
              <a:spcAft>
                <a:spcPct val="0"/>
              </a:spcAft>
              <a:buFont typeface="Courier New" pitchFamily="49" charset="0"/>
              <a:buNone/>
            </a:pPr>
            <a:endParaRPr lang="en-GB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val 14"/>
          <p:cNvSpPr/>
          <p:nvPr/>
        </p:nvSpPr>
        <p:spPr bwMode="gray">
          <a:xfrm>
            <a:off x="1992398" y="2786161"/>
            <a:ext cx="77704" cy="71840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ts val="300"/>
              </a:spcBef>
              <a:spcAft>
                <a:spcPct val="0"/>
              </a:spcAft>
              <a:buFont typeface="Courier New" pitchFamily="49" charset="0"/>
              <a:buNone/>
            </a:pPr>
            <a:endParaRPr lang="en-GB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911885" y="2359652"/>
            <a:ext cx="965170" cy="9248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spcBef>
                <a:spcPts val="300"/>
              </a:spcBef>
            </a:pPr>
            <a:r>
              <a:rPr lang="en-GB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27%</a:t>
            </a:r>
          </a:p>
        </p:txBody>
      </p:sp>
      <p:sp>
        <p:nvSpPr>
          <p:cNvPr id="56" name="Title 1"/>
          <p:cNvSpPr txBox="1">
            <a:spLocks/>
          </p:cNvSpPr>
          <p:nvPr/>
        </p:nvSpPr>
        <p:spPr bwMode="gray">
          <a:xfrm>
            <a:off x="395536" y="3795886"/>
            <a:ext cx="1080000" cy="324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Smartphone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7" name="Title 1"/>
          <p:cNvSpPr txBox="1">
            <a:spLocks/>
          </p:cNvSpPr>
          <p:nvPr/>
        </p:nvSpPr>
        <p:spPr bwMode="gray">
          <a:xfrm>
            <a:off x="2693239" y="3795886"/>
            <a:ext cx="1402462" cy="324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Tablet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8" name="Title 1"/>
          <p:cNvSpPr txBox="1">
            <a:spLocks/>
          </p:cNvSpPr>
          <p:nvPr/>
        </p:nvSpPr>
        <p:spPr bwMode="gray">
          <a:xfrm>
            <a:off x="5672236" y="3795886"/>
            <a:ext cx="2804925" cy="324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PC / laptop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6" name="Rechteck 13"/>
          <p:cNvSpPr/>
          <p:nvPr/>
        </p:nvSpPr>
        <p:spPr bwMode="gray">
          <a:xfrm>
            <a:off x="324390" y="4803998"/>
            <a:ext cx="7056000" cy="144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8" indent="0">
              <a:tabLst/>
            </a:pPr>
            <a:r>
              <a:rPr lang="en-US" sz="800" noProof="0" dirty="0" smtClean="0">
                <a:solidFill>
                  <a:schemeClr val="bg2"/>
                </a:solidFill>
                <a:latin typeface="Arial" pitchFamily="34" charset="0"/>
              </a:rPr>
              <a:t>Source: </a:t>
            </a:r>
            <a:r>
              <a:rPr lang="en-GB" sz="800" dirty="0">
                <a:solidFill>
                  <a:schemeClr val="bg2"/>
                </a:solidFill>
                <a:latin typeface="Arial" pitchFamily="34" charset="0"/>
              </a:rPr>
              <a:t>GfK Integrated </a:t>
            </a:r>
            <a:r>
              <a:rPr lang="en-GB" sz="800" dirty="0" smtClean="0">
                <a:solidFill>
                  <a:schemeClr val="bg2"/>
                </a:solidFill>
                <a:latin typeface="Arial" pitchFamily="34" charset="0"/>
              </a:rPr>
              <a:t>Tablet Report (all respondents, n=3,056</a:t>
            </a:r>
            <a:r>
              <a:rPr lang="en-GB" sz="800" dirty="0">
                <a:solidFill>
                  <a:schemeClr val="bg2"/>
                </a:solidFill>
                <a:latin typeface="Arial" pitchFamily="34" charset="0"/>
              </a:rPr>
              <a:t>)</a:t>
            </a:r>
            <a:endParaRPr lang="en-US" sz="800" noProof="0" dirty="0" smtClean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 bwMode="gray">
          <a:xfrm>
            <a:off x="395536" y="1203598"/>
            <a:ext cx="5276700" cy="324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UK device ownership (claimed)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67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5200013"/>
              </p:ext>
            </p:extLst>
          </p:nvPr>
        </p:nvGraphicFramePr>
        <p:xfrm>
          <a:off x="0" y="987574"/>
          <a:ext cx="9144000" cy="3816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3851" y="195419"/>
            <a:ext cx="6408449" cy="576105"/>
          </a:xfrm>
        </p:spPr>
        <p:txBody>
          <a:bodyPr/>
          <a:lstStyle/>
          <a:p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Mobile: really, really big </a:t>
            </a:r>
            <a:r>
              <a:rPr lang="en-GB" dirty="0" smtClean="0"/>
              <a:t>(…and getting bigger)</a:t>
            </a:r>
            <a:endParaRPr lang="en-GB" dirty="0"/>
          </a:p>
        </p:txBody>
      </p:sp>
      <p:sp>
        <p:nvSpPr>
          <p:cNvPr id="7" name="Rechteck 13"/>
          <p:cNvSpPr/>
          <p:nvPr/>
        </p:nvSpPr>
        <p:spPr bwMode="gray">
          <a:xfrm>
            <a:off x="324390" y="4803998"/>
            <a:ext cx="7056000" cy="144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8" indent="0">
              <a:tabLst/>
            </a:pPr>
            <a:r>
              <a:rPr lang="en-US" sz="800" dirty="0">
                <a:solidFill>
                  <a:schemeClr val="bg2"/>
                </a:solidFill>
                <a:latin typeface="Arial" pitchFamily="34" charset="0"/>
              </a:rPr>
              <a:t>Source: </a:t>
            </a:r>
            <a:r>
              <a:rPr lang="en-US" sz="800" dirty="0" smtClean="0">
                <a:solidFill>
                  <a:schemeClr val="bg2"/>
                </a:solidFill>
                <a:latin typeface="Arial" pitchFamily="34" charset="0"/>
              </a:rPr>
              <a:t>GfK Consumer Choices, sales data</a:t>
            </a:r>
            <a:endParaRPr lang="en-US" sz="800" dirty="0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gray">
          <a:xfrm>
            <a:off x="789288" y="1635646"/>
            <a:ext cx="1334440" cy="324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Tablets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 bwMode="gray">
          <a:xfrm>
            <a:off x="503548" y="2733786"/>
            <a:ext cx="216024" cy="21602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n-GB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gray">
          <a:xfrm>
            <a:off x="789288" y="1983697"/>
            <a:ext cx="1334440" cy="324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Smartphones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gray">
          <a:xfrm>
            <a:off x="789288" y="2331748"/>
            <a:ext cx="1334440" cy="324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Laptops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gray">
          <a:xfrm>
            <a:off x="789288" y="2679798"/>
            <a:ext cx="1334440" cy="324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Desktops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 bwMode="gray">
          <a:xfrm>
            <a:off x="503548" y="2037685"/>
            <a:ext cx="216024" cy="216024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n-GB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gray">
          <a:xfrm>
            <a:off x="503548" y="2385736"/>
            <a:ext cx="216024" cy="216024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n-GB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gray">
          <a:xfrm>
            <a:off x="503548" y="1689634"/>
            <a:ext cx="216024" cy="216024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n-GB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gray">
          <a:xfrm>
            <a:off x="8100392" y="1167630"/>
            <a:ext cx="1043608" cy="324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30 million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gray">
          <a:xfrm>
            <a:off x="8100392" y="4047950"/>
            <a:ext cx="1043608" cy="324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0 million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 bwMode="gray">
          <a:xfrm>
            <a:off x="323851" y="4479998"/>
            <a:ext cx="1223813" cy="324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Q3 2007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 bwMode="gray">
          <a:xfrm>
            <a:off x="6768483" y="4479998"/>
            <a:ext cx="1223813" cy="324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Q2 2012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 bwMode="gray">
          <a:xfrm>
            <a:off x="8100392" y="3087844"/>
            <a:ext cx="1043608" cy="324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10 million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 bwMode="gray">
          <a:xfrm>
            <a:off x="8100392" y="2127737"/>
            <a:ext cx="1043608" cy="324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 million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 bwMode="gray">
          <a:xfrm>
            <a:off x="395536" y="1203598"/>
            <a:ext cx="5276700" cy="324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UK device sales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45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webfine.com/castellano/Images/Second-Life/Second-Life_Amster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1" y="195419"/>
            <a:ext cx="7560517" cy="576105"/>
          </a:xfrm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The internet was once a place we visited...</a:t>
            </a:r>
            <a:endParaRPr lang="en-GB" b="1" dirty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030" name="Picture 6" descr="http://upload.wikimedia.org/wikipedia/ru/d/d0/Second_Life_logo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722945"/>
            <a:ext cx="3240360" cy="1344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8245708" y="195420"/>
            <a:ext cx="576079" cy="576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ordpress.mediatel.co.uk/wp-content/uploads/2013/02/media-playground_mediatelBanner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0560" y="195435"/>
            <a:ext cx="768085" cy="57606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8100392" y="195436"/>
            <a:ext cx="0" cy="576064"/>
          </a:xfrm>
          <a:prstGeom prst="line">
            <a:avLst/>
          </a:prstGeom>
          <a:ln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019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://3.bp.blogspot.com/-9JqqU3gJN4Y/TyUZ1r058JI/AAAAAAAABHg/lsLUYiwbMNo/s1600/Square%2BInstagram%2BPhot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…</a:t>
            </a:r>
            <a:r>
              <a:rPr lang="en-GB" b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but </a:t>
            </a:r>
            <a:r>
              <a:rPr lang="en-GB" b="1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we use mobile in a much more personal way</a:t>
            </a:r>
            <a:endParaRPr lang="en-GB" b="1" dirty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026" name="Picture 2" descr="http://spinsucks.com/wp-content/uploads/2012/07/Foursquare-Check-I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535584"/>
            <a:ext cx="2199705" cy="234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rack.2.mshcdn.com/media/ZgkyMDEyLzAyLzI0LzA5XzE2XzIwXzUyN19maWxlCnAJdGh1bWIJODUweDU5MD4KZQlqcGc/daed008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83718"/>
            <a:ext cx="2445342" cy="2571750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40" name="Picture 16" descr="http://teapowered.co.uk/teabag/wp-content/uploads/2011/07/super-like-bt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6121">
            <a:off x="6253500" y="2719866"/>
            <a:ext cx="2799357" cy="145343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8245708" y="195420"/>
            <a:ext cx="576079" cy="576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wordpress.mediatel.co.uk/wp-content/uploads/2013/02/media-playground_mediatelBanner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0560" y="195435"/>
            <a:ext cx="768085" cy="57606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/>
          <p:cNvCxnSpPr/>
          <p:nvPr/>
        </p:nvCxnSpPr>
        <p:spPr>
          <a:xfrm>
            <a:off x="8100392" y="195436"/>
            <a:ext cx="0" cy="576064"/>
          </a:xfrm>
          <a:prstGeom prst="line">
            <a:avLst/>
          </a:prstGeom>
          <a:ln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935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G:\Marketing\Collateral\Images\Shutterstock images\Downloads for individuals\Olly\hammer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867" r="2359"/>
          <a:stretch/>
        </p:blipFill>
        <p:spPr bwMode="auto">
          <a:xfrm>
            <a:off x="1851298" y="1028886"/>
            <a:ext cx="5441404" cy="370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1" y="195419"/>
            <a:ext cx="7776541" cy="576105"/>
          </a:xfrm>
        </p:spPr>
        <p:txBody>
          <a:bodyPr/>
          <a:lstStyle/>
          <a:p>
            <a:r>
              <a:rPr lang="en-GB" dirty="0" smtClean="0"/>
              <a:t>This means a fundamentally different device relationship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155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8472" y="1036930"/>
            <a:ext cx="8532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1938" indent="-261938"/>
            <a:r>
              <a:rPr lang="en-GB" sz="4800" dirty="0" smtClean="0">
                <a:solidFill>
                  <a:schemeClr val="tx2"/>
                </a:solidFill>
              </a:rPr>
              <a:t>“The clear distinction between on and offline, between human and technology, is queered beyond tenability”</a:t>
            </a:r>
            <a:endParaRPr lang="en-GB" sz="4800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2488" y="4159414"/>
            <a:ext cx="853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1938" indent="-261938" algn="r"/>
            <a:r>
              <a:rPr lang="en-GB" sz="2800" dirty="0" smtClean="0">
                <a:solidFill>
                  <a:schemeClr val="bg2"/>
                </a:solidFill>
              </a:rPr>
              <a:t>Nathan </a:t>
            </a:r>
            <a:r>
              <a:rPr lang="en-GB" sz="2800" dirty="0" err="1" smtClean="0">
                <a:solidFill>
                  <a:schemeClr val="bg2"/>
                </a:solidFill>
              </a:rPr>
              <a:t>Jurgenson</a:t>
            </a:r>
            <a:endParaRPr lang="en-GB" sz="2800" dirty="0">
              <a:solidFill>
                <a:schemeClr val="bg2"/>
              </a:solidFill>
            </a:endParaRPr>
          </a:p>
        </p:txBody>
      </p:sp>
      <p:sp>
        <p:nvSpPr>
          <p:cNvPr id="6" name="Rechteck 13"/>
          <p:cNvSpPr/>
          <p:nvPr/>
        </p:nvSpPr>
        <p:spPr bwMode="gray">
          <a:xfrm>
            <a:off x="324390" y="4803998"/>
            <a:ext cx="7056000" cy="144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8" indent="0">
              <a:tabLst/>
            </a:pPr>
            <a:r>
              <a:rPr lang="en-US" sz="800" noProof="0" dirty="0" smtClean="0">
                <a:solidFill>
                  <a:schemeClr val="bg2"/>
                </a:solidFill>
                <a:latin typeface="Arial" pitchFamily="34" charset="0"/>
              </a:rPr>
              <a:t>Source: </a:t>
            </a:r>
            <a:r>
              <a:rPr lang="en-GB" sz="800" dirty="0" smtClean="0">
                <a:solidFill>
                  <a:schemeClr val="bg2"/>
                </a:solidFill>
                <a:latin typeface="Arial" pitchFamily="34" charset="0"/>
              </a:rPr>
              <a:t>The New Enquiry</a:t>
            </a:r>
            <a:endParaRPr lang="en-US" sz="800" noProof="0" dirty="0" smtClean="0">
              <a:solidFill>
                <a:srgbClr val="FF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21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0;0;0;0;14.37504;13.87504;28.12504;28.12504;42.37504;41.87504;56.37504;"/>
  <p:tag name="VCT-BULLETVISIBILITY" val="G  ****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27.12.2011 15:26:33"/>
  <p:tag name="VCT-TEMPLATE" val="GfK slide master for Office  2010 16-9.potx"/>
  <p:tag name="VCTMASTER" val="GfK Master for PPT 2010"/>
  <p:tag name="VCTORDER" val="1"/>
</p:tagLst>
</file>

<file path=ppt/theme/theme1.xml><?xml version="1.0" encoding="utf-8"?>
<a:theme xmlns:a="http://schemas.openxmlformats.org/drawingml/2006/main" name="GfK Template for Office  2007-2010 16-9">
  <a:themeElements>
    <a:clrScheme name="GfK">
      <a:dk1>
        <a:srgbClr val="000000"/>
      </a:dk1>
      <a:lt1>
        <a:srgbClr val="FFFFFF"/>
      </a:lt1>
      <a:dk2>
        <a:srgbClr val="E95E0F"/>
      </a:dk2>
      <a:lt2>
        <a:srgbClr val="928580"/>
      </a:lt2>
      <a:accent1>
        <a:srgbClr val="004186"/>
      </a:accent1>
      <a:accent2>
        <a:srgbClr val="0087C8"/>
      </a:accent2>
      <a:accent3>
        <a:srgbClr val="A1AF00"/>
      </a:accent3>
      <a:accent4>
        <a:srgbClr val="CDC300"/>
      </a:accent4>
      <a:accent5>
        <a:srgbClr val="B50F22"/>
      </a:accent5>
      <a:accent6>
        <a:srgbClr val="E31B19"/>
      </a:accent6>
      <a:hlink>
        <a:srgbClr val="A1AF00"/>
      </a:hlink>
      <a:folHlink>
        <a:srgbClr val="CDC3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1"/>
        </a:solidFill>
        <a:ln w="9525">
          <a:solidFill>
            <a:schemeClr val="tx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indent="0" algn="ctr">
          <a:spcBef>
            <a:spcPts val="300"/>
          </a:spcBef>
          <a:buFont typeface="Courier New" pitchFamily="49" charset="0"/>
          <a:buNone/>
          <a:defRPr sz="1600"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noAutofit/>
      </a:bodyPr>
      <a:lstStyle>
        <a:defPPr>
          <a:spcBef>
            <a:spcPts val="300"/>
          </a:spcBef>
          <a:defRPr sz="1600"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GfK color scheme for Office 2010">
      <a:dk1>
        <a:srgbClr val="000000"/>
      </a:dk1>
      <a:lt1>
        <a:srgbClr val="FFFFFF"/>
      </a:lt1>
      <a:dk2>
        <a:srgbClr val="E95E0F"/>
      </a:dk2>
      <a:lt2>
        <a:srgbClr val="928580"/>
      </a:lt2>
      <a:accent1>
        <a:srgbClr val="004186"/>
      </a:accent1>
      <a:accent2>
        <a:srgbClr val="0087C8"/>
      </a:accent2>
      <a:accent3>
        <a:srgbClr val="A1AF00"/>
      </a:accent3>
      <a:accent4>
        <a:srgbClr val="CDC300"/>
      </a:accent4>
      <a:accent5>
        <a:srgbClr val="B50F22"/>
      </a:accent5>
      <a:accent6>
        <a:srgbClr val="E31B19"/>
      </a:accent6>
      <a:hlink>
        <a:srgbClr val="A1AF00"/>
      </a:hlink>
      <a:folHlink>
        <a:srgbClr val="CDC300"/>
      </a:folHlink>
    </a:clrScheme>
    <a:fontScheme name="Gf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ysClr val="windowText" lastClr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GfK color scheme for Office 2010">
      <a:dk1>
        <a:srgbClr val="000000"/>
      </a:dk1>
      <a:lt1>
        <a:srgbClr val="FFFFFF"/>
      </a:lt1>
      <a:dk2>
        <a:srgbClr val="E95E0F"/>
      </a:dk2>
      <a:lt2>
        <a:srgbClr val="928580"/>
      </a:lt2>
      <a:accent1>
        <a:srgbClr val="004186"/>
      </a:accent1>
      <a:accent2>
        <a:srgbClr val="0087C8"/>
      </a:accent2>
      <a:accent3>
        <a:srgbClr val="A1AF00"/>
      </a:accent3>
      <a:accent4>
        <a:srgbClr val="CDC300"/>
      </a:accent4>
      <a:accent5>
        <a:srgbClr val="B50F22"/>
      </a:accent5>
      <a:accent6>
        <a:srgbClr val="E31B19"/>
      </a:accent6>
      <a:hlink>
        <a:srgbClr val="A1AF00"/>
      </a:hlink>
      <a:folHlink>
        <a:srgbClr val="CDC300"/>
      </a:folHlink>
    </a:clrScheme>
    <a:fontScheme name="Gf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GfK Template for Office  2007-2010 16-9</Template>
  <TotalTime>1119</TotalTime>
  <Words>532</Words>
  <Application>Microsoft Office PowerPoint</Application>
  <PresentationFormat>On-screen Show (16:9)</PresentationFormat>
  <Paragraphs>116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GfK Template for Office  2007-2010 16-9</vt:lpstr>
      <vt:lpstr>Setting the scene: mobile   oliver robinson, Gfk</vt:lpstr>
      <vt:lpstr>PowerPoint Presentation</vt:lpstr>
      <vt:lpstr>PowerPoint Presentation</vt:lpstr>
      <vt:lpstr>Mobile: really, really big</vt:lpstr>
      <vt:lpstr>Mobile: really, really big (…and getting bigger)</vt:lpstr>
      <vt:lpstr>The internet was once a place we visited...</vt:lpstr>
      <vt:lpstr>…but we use mobile in a much more personal way</vt:lpstr>
      <vt:lpstr>This means a fundamentally different device relationship</vt:lpstr>
      <vt:lpstr>PowerPoint Presentation</vt:lpstr>
      <vt:lpstr>PowerPoint Presentation</vt:lpstr>
      <vt:lpstr>Pre-mobile,  the internet was a place we visited…</vt:lpstr>
      <vt:lpstr>…although it might not be browsing as we know it</vt:lpstr>
      <vt:lpstr>What does all this mean for mobile advertising?</vt:lpstr>
      <vt:lpstr>PowerPoint Presentation</vt:lpstr>
      <vt:lpstr>The smartphone is running out of devices to cannibalise…</vt:lpstr>
      <vt:lpstr>PowerPoint Presentation</vt:lpstr>
      <vt:lpstr>You think fragmentation is bad now?</vt:lpstr>
      <vt:lpstr>GfK Tech Trend: Information Overload</vt:lpstr>
      <vt:lpstr>GfK Tech Trend: Intelligent Design</vt:lpstr>
      <vt:lpstr>…so what does this all mean for mobile advertising?</vt:lpstr>
      <vt:lpstr>Contact us</vt:lpstr>
      <vt:lpstr>Download Tech Trends 2013</vt:lpstr>
      <vt:lpstr>Thank you</vt:lpstr>
    </vt:vector>
  </TitlesOfParts>
  <Company>GfK NOP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[Subtitle of presentation]</dc:subject>
  <dc:creator>claire.melly</dc:creator>
  <dc:description>Optimized for MS PowerPoint 2010 (optionally can be used under MS PowerPoint 2007).</dc:description>
  <cp:lastModifiedBy>Simon Wright</cp:lastModifiedBy>
  <cp:revision>117</cp:revision>
  <cp:lastPrinted>2013-03-19T12:51:20Z</cp:lastPrinted>
  <dcterms:created xsi:type="dcterms:W3CDTF">2012-02-29T16:24:37Z</dcterms:created>
  <dcterms:modified xsi:type="dcterms:W3CDTF">2013-04-08T10:35:26Z</dcterms:modified>
</cp:coreProperties>
</file>