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6" r:id="rId1"/>
  </p:sldMasterIdLst>
  <p:notesMasterIdLst>
    <p:notesMasterId r:id="rId13"/>
  </p:notesMasterIdLst>
  <p:handoutMasterIdLst>
    <p:handoutMasterId r:id="rId14"/>
  </p:handoutMasterIdLst>
  <p:sldIdLst>
    <p:sldId id="582" r:id="rId2"/>
    <p:sldId id="745" r:id="rId3"/>
    <p:sldId id="749" r:id="rId4"/>
    <p:sldId id="761" r:id="rId5"/>
    <p:sldId id="752" r:id="rId6"/>
    <p:sldId id="743" r:id="rId7"/>
    <p:sldId id="756" r:id="rId8"/>
    <p:sldId id="757" r:id="rId9"/>
    <p:sldId id="762" r:id="rId10"/>
    <p:sldId id="763" r:id="rId11"/>
    <p:sldId id="630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200" b="1" kern="1200">
        <a:solidFill>
          <a:srgbClr val="4B4B4B"/>
        </a:solidFill>
        <a:latin typeface="Arial" pitchFamily="-123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sz="2200" b="1" kern="1200">
        <a:solidFill>
          <a:srgbClr val="4B4B4B"/>
        </a:solidFill>
        <a:latin typeface="Arial" pitchFamily="-123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sz="2200" b="1" kern="1200">
        <a:solidFill>
          <a:srgbClr val="4B4B4B"/>
        </a:solidFill>
        <a:latin typeface="Arial" pitchFamily="-123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sz="2200" b="1" kern="1200">
        <a:solidFill>
          <a:srgbClr val="4B4B4B"/>
        </a:solidFill>
        <a:latin typeface="Arial" pitchFamily="-123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sz="2200" b="1" kern="1200">
        <a:solidFill>
          <a:srgbClr val="4B4B4B"/>
        </a:solidFill>
        <a:latin typeface="Arial" pitchFamily="-123" charset="0"/>
        <a:ea typeface="MS PGothic" charset="0"/>
        <a:cs typeface="MS PGothic" charset="0"/>
      </a:defRPr>
    </a:lvl5pPr>
    <a:lvl6pPr marL="2286000" algn="l" defTabSz="457200" rtl="0" eaLnBrk="1" latinLnBrk="0" hangingPunct="1">
      <a:defRPr sz="2200" b="1" kern="1200">
        <a:solidFill>
          <a:srgbClr val="4B4B4B"/>
        </a:solidFill>
        <a:latin typeface="Arial" pitchFamily="-123" charset="0"/>
        <a:ea typeface="MS PGothic" charset="0"/>
        <a:cs typeface="MS PGothic" charset="0"/>
      </a:defRPr>
    </a:lvl6pPr>
    <a:lvl7pPr marL="2743200" algn="l" defTabSz="457200" rtl="0" eaLnBrk="1" latinLnBrk="0" hangingPunct="1">
      <a:defRPr sz="2200" b="1" kern="1200">
        <a:solidFill>
          <a:srgbClr val="4B4B4B"/>
        </a:solidFill>
        <a:latin typeface="Arial" pitchFamily="-123" charset="0"/>
        <a:ea typeface="MS PGothic" charset="0"/>
        <a:cs typeface="MS PGothic" charset="0"/>
      </a:defRPr>
    </a:lvl7pPr>
    <a:lvl8pPr marL="3200400" algn="l" defTabSz="457200" rtl="0" eaLnBrk="1" latinLnBrk="0" hangingPunct="1">
      <a:defRPr sz="2200" b="1" kern="1200">
        <a:solidFill>
          <a:srgbClr val="4B4B4B"/>
        </a:solidFill>
        <a:latin typeface="Arial" pitchFamily="-123" charset="0"/>
        <a:ea typeface="MS PGothic" charset="0"/>
        <a:cs typeface="MS PGothic" charset="0"/>
      </a:defRPr>
    </a:lvl8pPr>
    <a:lvl9pPr marL="3657600" algn="l" defTabSz="457200" rtl="0" eaLnBrk="1" latinLnBrk="0" hangingPunct="1">
      <a:defRPr sz="2200" b="1" kern="1200">
        <a:solidFill>
          <a:srgbClr val="4B4B4B"/>
        </a:solidFill>
        <a:latin typeface="Arial" pitchFamily="-123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3F1A"/>
    <a:srgbClr val="FF7A17"/>
    <a:srgbClr val="FFFF66"/>
    <a:srgbClr val="333333"/>
    <a:srgbClr val="000000"/>
    <a:srgbClr val="FF0000"/>
    <a:srgbClr val="3878A4"/>
    <a:srgbClr val="4B4B4B"/>
    <a:srgbClr val="005778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07" autoAdjust="0"/>
    <p:restoredTop sz="93525" autoAdjust="0"/>
  </p:normalViewPr>
  <p:slideViewPr>
    <p:cSldViewPr snapToGrid="0">
      <p:cViewPr>
        <p:scale>
          <a:sx n="66" d="100"/>
          <a:sy n="66" d="100"/>
        </p:scale>
        <p:origin x="-1542" y="-954"/>
      </p:cViewPr>
      <p:guideLst>
        <p:guide orient="horz" pos="2260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notesViewPr>
    <p:cSldViewPr snapToGrid="0">
      <p:cViewPr varScale="1">
        <p:scale>
          <a:sx n="79" d="100"/>
          <a:sy n="79" d="100"/>
        </p:scale>
        <p:origin x="-2034" y="-84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hill\My%20Documents\Mobile%20Advisor\201003\EU5\mobile-advisor-201003-EU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hill\My%20Documents\Mobile%20Advisor\200912\EU5\mobile-advisor-data-200912-EU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hill\My%20Documents\Mobile%20Advisor\200912\EU5\mobile-advisor-data-200912-EU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sielaff\My%20Documents\MMetrics\Mobile%20Advisor\201003\EU5\mobile-advisor-201003-EU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hill\My%20Documents\Mobile%20Advisor\201001\UK\mobile-advisor-201001-UK%20(version%202)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hill\My%20Documents\Mobile%20Advisor\201001\UK\mobile-advisor-201001-UK%20(version%20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/>
              <a:t>Mobile Internet Trends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9.8443648894914332E-2"/>
          <c:y val="0.13837301402413452"/>
          <c:w val="0.88313089289875979"/>
          <c:h val="0.63849570578825554"/>
        </c:manualLayout>
      </c:layout>
      <c:lineChart>
        <c:grouping val="standard"/>
        <c:ser>
          <c:idx val="0"/>
          <c:order val="0"/>
          <c:tx>
            <c:strRef>
              <c:f>'Mobile Internet'!$B$58</c:f>
              <c:strCache>
                <c:ptCount val="1"/>
                <c:pt idx="0">
                  <c:v>Apps (except native games)</c:v>
                </c:pt>
              </c:strCache>
            </c:strRef>
          </c:tx>
          <c:marker>
            <c:symbol val="none"/>
          </c:marker>
          <c:cat>
            <c:numRef>
              <c:f>'Mobile Internet'!$C$57:$O$57</c:f>
              <c:numCache>
                <c:formatCode>mmm\-yy</c:formatCode>
                <c:ptCount val="13"/>
                <c:pt idx="0">
                  <c:v>39873</c:v>
                </c:pt>
                <c:pt idx="1">
                  <c:v>39904</c:v>
                </c:pt>
                <c:pt idx="2">
                  <c:v>39934</c:v>
                </c:pt>
                <c:pt idx="3">
                  <c:v>39965</c:v>
                </c:pt>
                <c:pt idx="4">
                  <c:v>39995</c:v>
                </c:pt>
                <c:pt idx="5">
                  <c:v>40026</c:v>
                </c:pt>
                <c:pt idx="6">
                  <c:v>40057</c:v>
                </c:pt>
                <c:pt idx="7">
                  <c:v>40087</c:v>
                </c:pt>
                <c:pt idx="8">
                  <c:v>40118</c:v>
                </c:pt>
                <c:pt idx="9">
                  <c:v>40148</c:v>
                </c:pt>
                <c:pt idx="10">
                  <c:v>40188</c:v>
                </c:pt>
                <c:pt idx="11">
                  <c:v>40219</c:v>
                </c:pt>
                <c:pt idx="12">
                  <c:v>40238</c:v>
                </c:pt>
              </c:numCache>
            </c:numRef>
          </c:cat>
          <c:val>
            <c:numRef>
              <c:f>'Mobile Internet'!$C$58:$O$58</c:f>
              <c:numCache>
                <c:formatCode>0%</c:formatCode>
                <c:ptCount val="13"/>
                <c:pt idx="0">
                  <c:v>0.18796470198675524</c:v>
                </c:pt>
                <c:pt idx="1">
                  <c:v>0.19346769536423841</c:v>
                </c:pt>
                <c:pt idx="2">
                  <c:v>0.18766241059602726</c:v>
                </c:pt>
                <c:pt idx="3">
                  <c:v>0.18981044591611529</c:v>
                </c:pt>
                <c:pt idx="4">
                  <c:v>0.18808287858719713</c:v>
                </c:pt>
                <c:pt idx="5">
                  <c:v>0.18957625165562941</c:v>
                </c:pt>
                <c:pt idx="6">
                  <c:v>0.18961171743929398</c:v>
                </c:pt>
                <c:pt idx="7">
                  <c:v>0.19210938631346591</c:v>
                </c:pt>
                <c:pt idx="8">
                  <c:v>0.19948889715536181</c:v>
                </c:pt>
                <c:pt idx="9">
                  <c:v>0.20906868708971554</c:v>
                </c:pt>
                <c:pt idx="10">
                  <c:v>0.21784279212253879</c:v>
                </c:pt>
                <c:pt idx="11">
                  <c:v>0.22866654704595185</c:v>
                </c:pt>
                <c:pt idx="12">
                  <c:v>0.23853952735229791</c:v>
                </c:pt>
              </c:numCache>
            </c:numRef>
          </c:val>
        </c:ser>
        <c:ser>
          <c:idx val="1"/>
          <c:order val="1"/>
          <c:tx>
            <c:strRef>
              <c:f>'Mobile Internet'!$B$59</c:f>
              <c:strCache>
                <c:ptCount val="1"/>
                <c:pt idx="0">
                  <c:v>Mobile Browsing</c:v>
                </c:pt>
              </c:strCache>
            </c:strRef>
          </c:tx>
          <c:marker>
            <c:symbol val="none"/>
          </c:marker>
          <c:dLbls>
            <c:dLbl>
              <c:idx val="12"/>
              <c:layout/>
              <c:showVal val="1"/>
            </c:dLbl>
            <c:delete val="1"/>
          </c:dLbls>
          <c:cat>
            <c:numRef>
              <c:f>'Mobile Internet'!$C$57:$O$57</c:f>
              <c:numCache>
                <c:formatCode>mmm\-yy</c:formatCode>
                <c:ptCount val="13"/>
                <c:pt idx="0">
                  <c:v>39873</c:v>
                </c:pt>
                <c:pt idx="1">
                  <c:v>39904</c:v>
                </c:pt>
                <c:pt idx="2">
                  <c:v>39934</c:v>
                </c:pt>
                <c:pt idx="3">
                  <c:v>39965</c:v>
                </c:pt>
                <c:pt idx="4">
                  <c:v>39995</c:v>
                </c:pt>
                <c:pt idx="5">
                  <c:v>40026</c:v>
                </c:pt>
                <c:pt idx="6">
                  <c:v>40057</c:v>
                </c:pt>
                <c:pt idx="7">
                  <c:v>40087</c:v>
                </c:pt>
                <c:pt idx="8">
                  <c:v>40118</c:v>
                </c:pt>
                <c:pt idx="9">
                  <c:v>40148</c:v>
                </c:pt>
                <c:pt idx="10">
                  <c:v>40188</c:v>
                </c:pt>
                <c:pt idx="11">
                  <c:v>40219</c:v>
                </c:pt>
                <c:pt idx="12">
                  <c:v>40238</c:v>
                </c:pt>
              </c:numCache>
            </c:numRef>
          </c:cat>
          <c:val>
            <c:numRef>
              <c:f>'Mobile Internet'!$C$59:$O$59</c:f>
              <c:numCache>
                <c:formatCode>0%</c:formatCode>
                <c:ptCount val="13"/>
                <c:pt idx="0">
                  <c:v>0.17645555849889624</c:v>
                </c:pt>
                <c:pt idx="1">
                  <c:v>0.18507966445916121</c:v>
                </c:pt>
                <c:pt idx="2">
                  <c:v>0.17820087417218544</c:v>
                </c:pt>
                <c:pt idx="3">
                  <c:v>0.18314454746136924</c:v>
                </c:pt>
                <c:pt idx="4">
                  <c:v>0.18027324061810171</c:v>
                </c:pt>
                <c:pt idx="5">
                  <c:v>0.18774181015452587</c:v>
                </c:pt>
                <c:pt idx="6">
                  <c:v>0.19003365562913907</c:v>
                </c:pt>
                <c:pt idx="7">
                  <c:v>0.19577473730684328</c:v>
                </c:pt>
                <c:pt idx="8">
                  <c:v>0.19953277461706784</c:v>
                </c:pt>
                <c:pt idx="9">
                  <c:v>0.21240864770240775</c:v>
                </c:pt>
                <c:pt idx="10">
                  <c:v>0.22195672647702441</c:v>
                </c:pt>
                <c:pt idx="11">
                  <c:v>0.23823886214442086</c:v>
                </c:pt>
                <c:pt idx="12">
                  <c:v>0.24967265645514222</c:v>
                </c:pt>
              </c:numCache>
            </c:numRef>
          </c:val>
        </c:ser>
        <c:ser>
          <c:idx val="3"/>
          <c:order val="2"/>
          <c:tx>
            <c:strRef>
              <c:f>'Mobile Internet'!$B$61</c:f>
              <c:strCache>
                <c:ptCount val="1"/>
                <c:pt idx="0">
                  <c:v>Email</c:v>
                </c:pt>
              </c:strCache>
            </c:strRef>
          </c:tx>
          <c:marker>
            <c:symbol val="none"/>
          </c:marker>
          <c:cat>
            <c:numRef>
              <c:f>'Mobile Internet'!$C$57:$O$57</c:f>
              <c:numCache>
                <c:formatCode>mmm\-yy</c:formatCode>
                <c:ptCount val="13"/>
                <c:pt idx="0">
                  <c:v>39873</c:v>
                </c:pt>
                <c:pt idx="1">
                  <c:v>39904</c:v>
                </c:pt>
                <c:pt idx="2">
                  <c:v>39934</c:v>
                </c:pt>
                <c:pt idx="3">
                  <c:v>39965</c:v>
                </c:pt>
                <c:pt idx="4">
                  <c:v>39995</c:v>
                </c:pt>
                <c:pt idx="5">
                  <c:v>40026</c:v>
                </c:pt>
                <c:pt idx="6">
                  <c:v>40057</c:v>
                </c:pt>
                <c:pt idx="7">
                  <c:v>40087</c:v>
                </c:pt>
                <c:pt idx="8">
                  <c:v>40118</c:v>
                </c:pt>
                <c:pt idx="9">
                  <c:v>40148</c:v>
                </c:pt>
                <c:pt idx="10">
                  <c:v>40188</c:v>
                </c:pt>
                <c:pt idx="11">
                  <c:v>40219</c:v>
                </c:pt>
                <c:pt idx="12">
                  <c:v>40238</c:v>
                </c:pt>
              </c:numCache>
            </c:numRef>
          </c:cat>
          <c:val>
            <c:numRef>
              <c:f>'Mobile Internet'!$C$61:$O$61</c:f>
              <c:numCache>
                <c:formatCode>0%</c:formatCode>
                <c:ptCount val="13"/>
                <c:pt idx="0">
                  <c:v>0.12026316114790309</c:v>
                </c:pt>
                <c:pt idx="1">
                  <c:v>0.12351647240618145</c:v>
                </c:pt>
                <c:pt idx="2">
                  <c:v>0.1186551302428256</c:v>
                </c:pt>
                <c:pt idx="3">
                  <c:v>0.12324862693156759</c:v>
                </c:pt>
                <c:pt idx="4">
                  <c:v>0.12343262251655666</c:v>
                </c:pt>
                <c:pt idx="5">
                  <c:v>0.12666519646799168</c:v>
                </c:pt>
                <c:pt idx="6">
                  <c:v>0.12773473289183274</c:v>
                </c:pt>
                <c:pt idx="7">
                  <c:v>0.13287682560706388</c:v>
                </c:pt>
                <c:pt idx="8">
                  <c:v>0.1409537111597374</c:v>
                </c:pt>
                <c:pt idx="9">
                  <c:v>0.15310466083150986</c:v>
                </c:pt>
                <c:pt idx="10">
                  <c:v>0.16219105470459519</c:v>
                </c:pt>
                <c:pt idx="11">
                  <c:v>0.174894533916849</c:v>
                </c:pt>
                <c:pt idx="12">
                  <c:v>0.18169155361050318</c:v>
                </c:pt>
              </c:numCache>
            </c:numRef>
          </c:val>
        </c:ser>
        <c:ser>
          <c:idx val="4"/>
          <c:order val="3"/>
          <c:tx>
            <c:strRef>
              <c:f>'Mobile Internet'!$B$62</c:f>
              <c:strCache>
                <c:ptCount val="1"/>
                <c:pt idx="0">
                  <c:v>Social Networking</c:v>
                </c:pt>
              </c:strCache>
            </c:strRef>
          </c:tx>
          <c:marker>
            <c:symbol val="none"/>
          </c:marker>
          <c:cat>
            <c:numRef>
              <c:f>'Mobile Internet'!$C$57:$O$57</c:f>
              <c:numCache>
                <c:formatCode>mmm\-yy</c:formatCode>
                <c:ptCount val="13"/>
                <c:pt idx="0">
                  <c:v>39873</c:v>
                </c:pt>
                <c:pt idx="1">
                  <c:v>39904</c:v>
                </c:pt>
                <c:pt idx="2">
                  <c:v>39934</c:v>
                </c:pt>
                <c:pt idx="3">
                  <c:v>39965</c:v>
                </c:pt>
                <c:pt idx="4">
                  <c:v>39995</c:v>
                </c:pt>
                <c:pt idx="5">
                  <c:v>40026</c:v>
                </c:pt>
                <c:pt idx="6">
                  <c:v>40057</c:v>
                </c:pt>
                <c:pt idx="7">
                  <c:v>40087</c:v>
                </c:pt>
                <c:pt idx="8">
                  <c:v>40118</c:v>
                </c:pt>
                <c:pt idx="9">
                  <c:v>40148</c:v>
                </c:pt>
                <c:pt idx="10">
                  <c:v>40188</c:v>
                </c:pt>
                <c:pt idx="11">
                  <c:v>40219</c:v>
                </c:pt>
                <c:pt idx="12">
                  <c:v>40238</c:v>
                </c:pt>
              </c:numCache>
            </c:numRef>
          </c:cat>
          <c:val>
            <c:numRef>
              <c:f>'Mobile Internet'!$C$62:$O$62</c:f>
              <c:numCache>
                <c:formatCode>0%</c:formatCode>
                <c:ptCount val="13"/>
                <c:pt idx="0">
                  <c:v>6.9863673289183456E-2</c:v>
                </c:pt>
                <c:pt idx="1">
                  <c:v>7.4572635761589415E-2</c:v>
                </c:pt>
                <c:pt idx="2">
                  <c:v>7.10879867549669E-2</c:v>
                </c:pt>
                <c:pt idx="3">
                  <c:v>7.5709139072847723E-2</c:v>
                </c:pt>
                <c:pt idx="4">
                  <c:v>7.7804313465783703E-2</c:v>
                </c:pt>
                <c:pt idx="5">
                  <c:v>8.4904481236203228E-2</c:v>
                </c:pt>
                <c:pt idx="6">
                  <c:v>8.862474172185475E-2</c:v>
                </c:pt>
                <c:pt idx="7">
                  <c:v>9.3161249448123665E-2</c:v>
                </c:pt>
                <c:pt idx="8">
                  <c:v>9.6580796498905899E-2</c:v>
                </c:pt>
                <c:pt idx="9">
                  <c:v>0.10520004814004376</c:v>
                </c:pt>
                <c:pt idx="10">
                  <c:v>0.11284233698030634</c:v>
                </c:pt>
                <c:pt idx="11">
                  <c:v>0.12693853391684903</c:v>
                </c:pt>
                <c:pt idx="12">
                  <c:v>0.13711411816192606</c:v>
                </c:pt>
              </c:numCache>
            </c:numRef>
          </c:val>
        </c:ser>
        <c:marker val="1"/>
        <c:axId val="143268096"/>
        <c:axId val="143282176"/>
      </c:lineChart>
      <c:catAx>
        <c:axId val="143268096"/>
        <c:scaling>
          <c:orientation val="minMax"/>
        </c:scaling>
        <c:axPos val="b"/>
        <c:numFmt formatCode="mmm\-yy" sourceLinked="1"/>
        <c:tickLblPos val="low"/>
        <c:crossAx val="143282176"/>
        <c:crosses val="autoZero"/>
        <c:lblAlgn val="ctr"/>
        <c:lblOffset val="100"/>
      </c:catAx>
      <c:valAx>
        <c:axId val="143282176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Market</a:t>
                </a:r>
              </a:p>
            </c:rich>
          </c:tx>
          <c:layout/>
        </c:title>
        <c:numFmt formatCode="0%" sourceLinked="1"/>
        <c:tickLblPos val="nextTo"/>
        <c:crossAx val="14326809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/>
              <a:t>Facebook Mobile</a:t>
            </a:r>
            <a:r>
              <a:rPr lang="en-US" baseline="0"/>
              <a:t> vs PC Internet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GSMA!$L$13</c:f>
              <c:strCache>
                <c:ptCount val="1"/>
                <c:pt idx="0">
                  <c:v>% Reach</c:v>
                </c:pt>
              </c:strCache>
            </c:strRef>
          </c:tx>
          <c:dLbls>
            <c:showVal val="1"/>
          </c:dLbls>
          <c:cat>
            <c:strRef>
              <c:f>GSMA!$K$14:$K$15</c:f>
              <c:strCache>
                <c:ptCount val="2"/>
                <c:pt idx="0">
                  <c:v>Mobile Internet</c:v>
                </c:pt>
                <c:pt idx="1">
                  <c:v>PC Internet</c:v>
                </c:pt>
              </c:strCache>
            </c:strRef>
          </c:cat>
          <c:val>
            <c:numRef>
              <c:f>GSMA!$L$14:$L$15</c:f>
              <c:numCache>
                <c:formatCode>0%</c:formatCode>
                <c:ptCount val="2"/>
                <c:pt idx="0">
                  <c:v>0.33436704139151086</c:v>
                </c:pt>
                <c:pt idx="1">
                  <c:v>0.75197397945515465</c:v>
                </c:pt>
              </c:numCache>
            </c:numRef>
          </c:val>
        </c:ser>
        <c:axId val="143347072"/>
        <c:axId val="143369344"/>
      </c:barChart>
      <c:scatterChart>
        <c:scatterStyle val="lineMarker"/>
        <c:ser>
          <c:idx val="1"/>
          <c:order val="1"/>
          <c:tx>
            <c:strRef>
              <c:f>GSMA!$M$13</c:f>
              <c:strCache>
                <c:ptCount val="1"/>
                <c:pt idx="0">
                  <c:v>Average Visits per Visitor</c:v>
                </c:pt>
              </c:strCache>
            </c:strRef>
          </c:tx>
          <c:spPr>
            <a:ln w="28575">
              <a:noFill/>
            </a:ln>
          </c:spPr>
          <c:dLbls>
            <c:dLblPos val="b"/>
            <c:showVal val="1"/>
          </c:dLbls>
          <c:xVal>
            <c:strRef>
              <c:f>GSMA!$K$14:$K$15</c:f>
              <c:strCache>
                <c:ptCount val="2"/>
                <c:pt idx="0">
                  <c:v>Mobile Internet</c:v>
                </c:pt>
                <c:pt idx="1">
                  <c:v>PC Internet</c:v>
                </c:pt>
              </c:strCache>
            </c:strRef>
          </c:xVal>
          <c:yVal>
            <c:numRef>
              <c:f>GSMA!$M$14:$M$15</c:f>
              <c:numCache>
                <c:formatCode>##,##0.0</c:formatCode>
                <c:ptCount val="2"/>
                <c:pt idx="0">
                  <c:v>43.264097196937399</c:v>
                </c:pt>
                <c:pt idx="1">
                  <c:v>34.683554708214295</c:v>
                </c:pt>
              </c:numCache>
            </c:numRef>
          </c:yVal>
        </c:ser>
        <c:axId val="143381632"/>
        <c:axId val="143371264"/>
      </c:scatterChart>
      <c:catAx>
        <c:axId val="143347072"/>
        <c:scaling>
          <c:orientation val="minMax"/>
        </c:scaling>
        <c:axPos val="b"/>
        <c:tickLblPos val="nextTo"/>
        <c:crossAx val="143369344"/>
        <c:crosses val="autoZero"/>
        <c:auto val="1"/>
        <c:lblAlgn val="ctr"/>
        <c:lblOffset val="100"/>
      </c:catAx>
      <c:valAx>
        <c:axId val="143369344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Reach</a:t>
                </a:r>
              </a:p>
            </c:rich>
          </c:tx>
          <c:layout/>
        </c:title>
        <c:numFmt formatCode="0%" sourceLinked="1"/>
        <c:tickLblPos val="nextTo"/>
        <c:crossAx val="143347072"/>
        <c:crosses val="autoZero"/>
        <c:crossBetween val="between"/>
      </c:valAx>
      <c:valAx>
        <c:axId val="143371264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000" b="1" i="0" baseline="0"/>
                  <a:t>Average Visits per Visitor</a:t>
                </a:r>
                <a:endParaRPr lang="en-US" sz="1000"/>
              </a:p>
            </c:rich>
          </c:tx>
          <c:layout/>
        </c:title>
        <c:numFmt formatCode="##,##0.0" sourceLinked="1"/>
        <c:tickLblPos val="nextTo"/>
        <c:crossAx val="143381632"/>
        <c:crosses val="max"/>
        <c:crossBetween val="midCat"/>
      </c:valAx>
      <c:valAx>
        <c:axId val="143381632"/>
        <c:scaling>
          <c:orientation val="minMax"/>
        </c:scaling>
        <c:delete val="1"/>
        <c:axPos val="b"/>
        <c:tickLblPos val="none"/>
        <c:crossAx val="143371264"/>
        <c:crosses val="autoZero"/>
        <c:crossBetween val="midCat"/>
      </c:valAx>
    </c:plotArea>
    <c:legend>
      <c:legendPos val="b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/>
              <a:t>Facebook Mobile</a:t>
            </a:r>
            <a:r>
              <a:rPr lang="en-US" baseline="0"/>
              <a:t> vs PC Internet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GSMA!$N$13</c:f>
              <c:strCache>
                <c:ptCount val="1"/>
                <c:pt idx="0">
                  <c:v>Average Minutes per Visit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Val val="1"/>
          </c:dLbls>
          <c:cat>
            <c:strRef>
              <c:f>GSMA!$K$14:$K$15</c:f>
              <c:strCache>
                <c:ptCount val="2"/>
                <c:pt idx="0">
                  <c:v>Mobile Internet</c:v>
                </c:pt>
                <c:pt idx="1">
                  <c:v>PC Internet</c:v>
                </c:pt>
              </c:strCache>
            </c:strRef>
          </c:cat>
          <c:val>
            <c:numRef>
              <c:f>GSMA!$N$14:$N$15</c:f>
              <c:numCache>
                <c:formatCode>##,##0.0</c:formatCode>
                <c:ptCount val="2"/>
                <c:pt idx="0">
                  <c:v>486.67875371571608</c:v>
                </c:pt>
                <c:pt idx="1">
                  <c:v>419.45149066071178</c:v>
                </c:pt>
              </c:numCache>
            </c:numRef>
          </c:val>
        </c:ser>
        <c:axId val="143397632"/>
        <c:axId val="143399168"/>
      </c:barChart>
      <c:scatterChart>
        <c:scatterStyle val="lineMarker"/>
        <c:ser>
          <c:idx val="1"/>
          <c:order val="1"/>
          <c:tx>
            <c:strRef>
              <c:f>GSMA!$O$13</c:f>
              <c:strCache>
                <c:ptCount val="1"/>
                <c:pt idx="0">
                  <c:v>Average Minutes per Usage Day</c:v>
                </c:pt>
              </c:strCache>
            </c:strRef>
          </c:tx>
          <c:spPr>
            <a:ln w="28575">
              <a:noFill/>
            </a:ln>
          </c:spPr>
          <c:dLbls>
            <c:dLblPos val="t"/>
            <c:showVal val="1"/>
          </c:dLbls>
          <c:xVal>
            <c:strRef>
              <c:f>GSMA!$K$14:$K$15</c:f>
              <c:strCache>
                <c:ptCount val="2"/>
                <c:pt idx="0">
                  <c:v>Mobile Internet</c:v>
                </c:pt>
                <c:pt idx="1">
                  <c:v>PC Internet</c:v>
                </c:pt>
              </c:strCache>
            </c:strRef>
          </c:xVal>
          <c:yVal>
            <c:numRef>
              <c:f>GSMA!$O$14:$O$15</c:f>
              <c:numCache>
                <c:formatCode>##,##0.0</c:formatCode>
                <c:ptCount val="2"/>
                <c:pt idx="0">
                  <c:v>45.246019078358401</c:v>
                </c:pt>
                <c:pt idx="1">
                  <c:v>32.401807436678894</c:v>
                </c:pt>
              </c:numCache>
            </c:numRef>
          </c:yVal>
        </c:ser>
        <c:axId val="143452416"/>
        <c:axId val="143450496"/>
      </c:scatterChart>
      <c:catAx>
        <c:axId val="143397632"/>
        <c:scaling>
          <c:orientation val="minMax"/>
        </c:scaling>
        <c:axPos val="b"/>
        <c:tickLblPos val="nextTo"/>
        <c:crossAx val="143399168"/>
        <c:crosses val="autoZero"/>
        <c:auto val="1"/>
        <c:lblAlgn val="ctr"/>
        <c:lblOffset val="100"/>
      </c:catAx>
      <c:valAx>
        <c:axId val="143399168"/>
        <c:scaling>
          <c:orientation val="minMax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Average Minutes per Visit</a:t>
                </a:r>
              </a:p>
            </c:rich>
          </c:tx>
          <c:layout/>
        </c:title>
        <c:numFmt formatCode="##,##0.0" sourceLinked="1"/>
        <c:tickLblPos val="nextTo"/>
        <c:crossAx val="143397632"/>
        <c:crosses val="autoZero"/>
        <c:crossBetween val="between"/>
      </c:valAx>
      <c:valAx>
        <c:axId val="143450496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000" b="1" i="0" baseline="0"/>
                  <a:t>Average Minutes per Usage Day</a:t>
                </a:r>
                <a:endParaRPr lang="en-US" sz="1000"/>
              </a:p>
            </c:rich>
          </c:tx>
          <c:layout/>
        </c:title>
        <c:numFmt formatCode="##,##0.0" sourceLinked="1"/>
        <c:tickLblPos val="nextTo"/>
        <c:crossAx val="143452416"/>
        <c:crosses val="max"/>
        <c:crossBetween val="midCat"/>
      </c:valAx>
      <c:valAx>
        <c:axId val="143452416"/>
        <c:scaling>
          <c:orientation val="minMax"/>
        </c:scaling>
        <c:delete val="1"/>
        <c:axPos val="b"/>
        <c:tickLblPos val="none"/>
        <c:crossAx val="143450496"/>
        <c:crosses val="autoZero"/>
        <c:crossBetween val="midCat"/>
      </c:valAx>
    </c:plotArea>
    <c:legend>
      <c:legendPos val="b"/>
      <c:layout/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/>
              <a:t>OEM</a:t>
            </a:r>
            <a:r>
              <a:rPr lang="en-US" baseline="0"/>
              <a:t> Market Share for Total Market and Mobile Media Users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OEM!$C$25</c:f>
              <c:strCache>
                <c:ptCount val="1"/>
                <c:pt idx="0">
                  <c:v>Total Market</c:v>
                </c:pt>
              </c:strCache>
            </c:strRef>
          </c:tx>
          <c:dLbls>
            <c:dLbl>
              <c:idx val="2"/>
              <c:layout>
                <c:manualLayout>
                  <c:x val="0"/>
                  <c:y val="-3.6978822278774498E-2"/>
                </c:manualLayout>
              </c:layout>
              <c:showVal val="1"/>
            </c:dLbl>
            <c:dLbl>
              <c:idx val="3"/>
              <c:layout>
                <c:manualLayout>
                  <c:x val="-5.3605618560085044E-17"/>
                  <c:y val="-3.6978822278774498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1.3446844465008843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OEM!$B$26:$B$34</c:f>
              <c:strCache>
                <c:ptCount val="9"/>
                <c:pt idx="0">
                  <c:v>Nokia</c:v>
                </c:pt>
                <c:pt idx="1">
                  <c:v>Samsung</c:v>
                </c:pt>
                <c:pt idx="2">
                  <c:v>Sony Ericsson</c:v>
                </c:pt>
                <c:pt idx="3">
                  <c:v>LG</c:v>
                </c:pt>
                <c:pt idx="4">
                  <c:v>Motorola</c:v>
                </c:pt>
                <c:pt idx="5">
                  <c:v>Apple</c:v>
                </c:pt>
                <c:pt idx="6">
                  <c:v>RIM</c:v>
                </c:pt>
                <c:pt idx="7">
                  <c:v>Sagem</c:v>
                </c:pt>
                <c:pt idx="8">
                  <c:v>Siemens</c:v>
                </c:pt>
              </c:strCache>
            </c:strRef>
          </c:cat>
          <c:val>
            <c:numRef>
              <c:f>OEM!$C$26:$C$34</c:f>
              <c:numCache>
                <c:formatCode>0%</c:formatCode>
                <c:ptCount val="9"/>
                <c:pt idx="0">
                  <c:v>0.36648036761488417</c:v>
                </c:pt>
                <c:pt idx="1">
                  <c:v>0.20426966739606217</c:v>
                </c:pt>
                <c:pt idx="2">
                  <c:v>0.13076556673960613</c:v>
                </c:pt>
                <c:pt idx="3">
                  <c:v>7.5654708971553616E-2</c:v>
                </c:pt>
                <c:pt idx="4">
                  <c:v>5.8012971553611035E-2</c:v>
                </c:pt>
                <c:pt idx="5">
                  <c:v>4.1222717724288843E-2</c:v>
                </c:pt>
                <c:pt idx="6">
                  <c:v>1.9352643326039386E-2</c:v>
                </c:pt>
                <c:pt idx="7">
                  <c:v>1.7971264770240698E-2</c:v>
                </c:pt>
                <c:pt idx="8">
                  <c:v>1.5904765864332704E-2</c:v>
                </c:pt>
              </c:numCache>
            </c:numRef>
          </c:val>
        </c:ser>
        <c:axId val="143557376"/>
        <c:axId val="143558912"/>
      </c:barChart>
      <c:scatterChart>
        <c:scatterStyle val="lineMarker"/>
        <c:ser>
          <c:idx val="1"/>
          <c:order val="1"/>
          <c:tx>
            <c:strRef>
              <c:f>OEM!$D$25</c:f>
              <c:strCache>
                <c:ptCount val="1"/>
                <c:pt idx="0">
                  <c:v>Mobile Media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7.3099415204678523E-3"/>
                  <c:y val="0"/>
                </c:manualLayout>
              </c:layout>
              <c:showVal val="1"/>
            </c:dLbl>
            <c:dLbl>
              <c:idx val="1"/>
              <c:layout>
                <c:manualLayout>
                  <c:x val="1.023391812865489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7.3099415204678523E-3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5.8479532163741724E-3"/>
                  <c:y val="0"/>
                </c:manualLayout>
              </c:layout>
              <c:showVal val="1"/>
            </c:dLbl>
            <c:dLbl>
              <c:idx val="8"/>
              <c:layout>
                <c:manualLayout>
                  <c:x val="7.3099415204678523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en-US"/>
              </a:p>
            </c:txPr>
            <c:showVal val="1"/>
          </c:dLbls>
          <c:xVal>
            <c:strRef>
              <c:f>OEM!$B$26:$B$34</c:f>
              <c:strCache>
                <c:ptCount val="9"/>
                <c:pt idx="0">
                  <c:v>Nokia</c:v>
                </c:pt>
                <c:pt idx="1">
                  <c:v>Samsung</c:v>
                </c:pt>
                <c:pt idx="2">
                  <c:v>Sony Ericsson</c:v>
                </c:pt>
                <c:pt idx="3">
                  <c:v>LG</c:v>
                </c:pt>
                <c:pt idx="4">
                  <c:v>Motorola</c:v>
                </c:pt>
                <c:pt idx="5">
                  <c:v>Apple</c:v>
                </c:pt>
                <c:pt idx="6">
                  <c:v>RIM</c:v>
                </c:pt>
                <c:pt idx="7">
                  <c:v>Sagem</c:v>
                </c:pt>
                <c:pt idx="8">
                  <c:v>Siemens</c:v>
                </c:pt>
              </c:strCache>
            </c:strRef>
          </c:xVal>
          <c:yVal>
            <c:numRef>
              <c:f>OEM!$D$26:$D$34</c:f>
              <c:numCache>
                <c:formatCode>0%</c:formatCode>
                <c:ptCount val="9"/>
                <c:pt idx="0">
                  <c:v>0.31935578414044252</c:v>
                </c:pt>
                <c:pt idx="1">
                  <c:v>0.17641565313334151</c:v>
                </c:pt>
                <c:pt idx="2">
                  <c:v>0.12222331151573212</c:v>
                </c:pt>
                <c:pt idx="3">
                  <c:v>8.1239366004544733E-2</c:v>
                </c:pt>
                <c:pt idx="4">
                  <c:v>2.6506703914746341E-2</c:v>
                </c:pt>
                <c:pt idx="5">
                  <c:v>0.11843004181285528</c:v>
                </c:pt>
                <c:pt idx="6">
                  <c:v>4.2992639333042128E-2</c:v>
                </c:pt>
                <c:pt idx="7">
                  <c:v>4.5246019308531433E-3</c:v>
                </c:pt>
                <c:pt idx="8">
                  <c:v>4.8515474395031755E-3</c:v>
                </c:pt>
              </c:numCache>
            </c:numRef>
          </c:yVal>
        </c:ser>
        <c:axId val="143583488"/>
        <c:axId val="143581568"/>
      </c:scatterChart>
      <c:catAx>
        <c:axId val="143557376"/>
        <c:scaling>
          <c:orientation val="minMax"/>
        </c:scaling>
        <c:axPos val="b"/>
        <c:numFmt formatCode="General" sourceLinked="1"/>
        <c:tickLblPos val="nextTo"/>
        <c:crossAx val="143558912"/>
        <c:crosses val="autoZero"/>
        <c:auto val="1"/>
        <c:lblAlgn val="ctr"/>
        <c:lblOffset val="100"/>
      </c:catAx>
      <c:valAx>
        <c:axId val="143558912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</a:t>
                </a:r>
                <a:r>
                  <a:rPr lang="en-US" baseline="0"/>
                  <a:t> Market</a:t>
                </a:r>
                <a:endParaRPr lang="en-US"/>
              </a:p>
            </c:rich>
          </c:tx>
          <c:layout/>
        </c:title>
        <c:numFmt formatCode="0%" sourceLinked="1"/>
        <c:tickLblPos val="nextTo"/>
        <c:crossAx val="143557376"/>
        <c:crosses val="autoZero"/>
        <c:crossBetween val="between"/>
      </c:valAx>
      <c:valAx>
        <c:axId val="143581568"/>
        <c:scaling>
          <c:orientation val="minMax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Mobile Media Users</a:t>
                </a:r>
              </a:p>
            </c:rich>
          </c:tx>
          <c:layout/>
        </c:title>
        <c:numFmt formatCode="0%" sourceLinked="1"/>
        <c:tickLblPos val="nextTo"/>
        <c:crossAx val="143583488"/>
        <c:crosses val="max"/>
        <c:crossBetween val="midCat"/>
      </c:valAx>
      <c:valAx>
        <c:axId val="143583488"/>
        <c:scaling>
          <c:orientation val="minMax"/>
        </c:scaling>
        <c:delete val="1"/>
        <c:axPos val="b"/>
        <c:numFmt formatCode="General" sourceLinked="1"/>
        <c:tickLblPos val="none"/>
        <c:crossAx val="143581568"/>
        <c:crosses val="autoZero"/>
        <c:crossBetween val="midCat"/>
      </c:valAx>
    </c:plotArea>
    <c:legend>
      <c:legendPos val="b"/>
      <c:layout/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Mobile Browsers vs Products Advertised</a:t>
            </a:r>
            <a:endParaRPr lang="en-US"/>
          </a:p>
        </c:rich>
      </c:tx>
      <c:layout/>
    </c:title>
    <c:plotArea>
      <c:layout>
        <c:manualLayout>
          <c:layoutTarget val="inner"/>
          <c:xMode val="edge"/>
          <c:yMode val="edge"/>
          <c:x val="8.9974559101165044E-2"/>
          <c:y val="0.12300005773295369"/>
          <c:w val="0.78700511120320482"/>
          <c:h val="0.6346811239995912"/>
        </c:manualLayout>
      </c:layout>
      <c:lineChart>
        <c:grouping val="standard"/>
        <c:ser>
          <c:idx val="0"/>
          <c:order val="0"/>
          <c:tx>
            <c:strRef>
              <c:f>'Ad Products (2)'!$C$3</c:f>
              <c:strCache>
                <c:ptCount val="1"/>
                <c:pt idx="0">
                  <c:v>Products Advertised</c:v>
                </c:pt>
              </c:strCache>
            </c:strRef>
          </c:tx>
          <c:marker>
            <c:symbol val="none"/>
          </c:marker>
          <c:trendline>
            <c:trendlineType val="linear"/>
          </c:trendline>
          <c:cat>
            <c:numRef>
              <c:f>'Ad Products (2)'!$B$4:$B$22</c:f>
              <c:numCache>
                <c:formatCode>mmm\-yy</c:formatCode>
                <c:ptCount val="19"/>
                <c:pt idx="0">
                  <c:v>39692</c:v>
                </c:pt>
                <c:pt idx="1">
                  <c:v>39722</c:v>
                </c:pt>
                <c:pt idx="2">
                  <c:v>39753</c:v>
                </c:pt>
                <c:pt idx="3">
                  <c:v>39783</c:v>
                </c:pt>
                <c:pt idx="4">
                  <c:v>39814</c:v>
                </c:pt>
                <c:pt idx="5">
                  <c:v>39845</c:v>
                </c:pt>
                <c:pt idx="6">
                  <c:v>39873</c:v>
                </c:pt>
                <c:pt idx="7">
                  <c:v>39904</c:v>
                </c:pt>
                <c:pt idx="8">
                  <c:v>39934</c:v>
                </c:pt>
                <c:pt idx="9">
                  <c:v>39965</c:v>
                </c:pt>
                <c:pt idx="10">
                  <c:v>39995</c:v>
                </c:pt>
                <c:pt idx="11">
                  <c:v>40026</c:v>
                </c:pt>
                <c:pt idx="12">
                  <c:v>40057</c:v>
                </c:pt>
                <c:pt idx="13">
                  <c:v>40087</c:v>
                </c:pt>
                <c:pt idx="14">
                  <c:v>40118</c:v>
                </c:pt>
                <c:pt idx="15">
                  <c:v>40148</c:v>
                </c:pt>
                <c:pt idx="16">
                  <c:v>40179</c:v>
                </c:pt>
                <c:pt idx="17">
                  <c:v>40210</c:v>
                </c:pt>
                <c:pt idx="18">
                  <c:v>40238</c:v>
                </c:pt>
              </c:numCache>
            </c:numRef>
          </c:cat>
          <c:val>
            <c:numRef>
              <c:f>'Ad Products (2)'!$C$4:$C$22</c:f>
              <c:numCache>
                <c:formatCode>General</c:formatCode>
                <c:ptCount val="19"/>
                <c:pt idx="0">
                  <c:v>256</c:v>
                </c:pt>
                <c:pt idx="1">
                  <c:v>350</c:v>
                </c:pt>
                <c:pt idx="2">
                  <c:v>339</c:v>
                </c:pt>
                <c:pt idx="3">
                  <c:v>341</c:v>
                </c:pt>
                <c:pt idx="4">
                  <c:v>297</c:v>
                </c:pt>
                <c:pt idx="5">
                  <c:v>344</c:v>
                </c:pt>
                <c:pt idx="6">
                  <c:v>421</c:v>
                </c:pt>
                <c:pt idx="7">
                  <c:v>395</c:v>
                </c:pt>
                <c:pt idx="8">
                  <c:v>412</c:v>
                </c:pt>
                <c:pt idx="9">
                  <c:v>422</c:v>
                </c:pt>
                <c:pt idx="10">
                  <c:v>380</c:v>
                </c:pt>
                <c:pt idx="11">
                  <c:v>334</c:v>
                </c:pt>
                <c:pt idx="12">
                  <c:v>383</c:v>
                </c:pt>
                <c:pt idx="13">
                  <c:v>382</c:v>
                </c:pt>
                <c:pt idx="14">
                  <c:v>338</c:v>
                </c:pt>
                <c:pt idx="15">
                  <c:v>396</c:v>
                </c:pt>
                <c:pt idx="16">
                  <c:v>352</c:v>
                </c:pt>
                <c:pt idx="17">
                  <c:v>393</c:v>
                </c:pt>
                <c:pt idx="18">
                  <c:v>442</c:v>
                </c:pt>
              </c:numCache>
            </c:numRef>
          </c:val>
        </c:ser>
        <c:marker val="1"/>
        <c:axId val="143504512"/>
        <c:axId val="143506048"/>
      </c:lineChart>
      <c:lineChart>
        <c:grouping val="standard"/>
        <c:ser>
          <c:idx val="1"/>
          <c:order val="1"/>
          <c:tx>
            <c:strRef>
              <c:f>'Ad Products (2)'!$D$3</c:f>
              <c:strCache>
                <c:ptCount val="1"/>
                <c:pt idx="0">
                  <c:v>Mobile News + Info Browsers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numRef>
              <c:f>'Ad Products (2)'!$B$4:$B$22</c:f>
              <c:numCache>
                <c:formatCode>mmm\-yy</c:formatCode>
                <c:ptCount val="19"/>
                <c:pt idx="0">
                  <c:v>39692</c:v>
                </c:pt>
                <c:pt idx="1">
                  <c:v>39722</c:v>
                </c:pt>
                <c:pt idx="2">
                  <c:v>39753</c:v>
                </c:pt>
                <c:pt idx="3">
                  <c:v>39783</c:v>
                </c:pt>
                <c:pt idx="4">
                  <c:v>39814</c:v>
                </c:pt>
                <c:pt idx="5">
                  <c:v>39845</c:v>
                </c:pt>
                <c:pt idx="6">
                  <c:v>39873</c:v>
                </c:pt>
                <c:pt idx="7">
                  <c:v>39904</c:v>
                </c:pt>
                <c:pt idx="8">
                  <c:v>39934</c:v>
                </c:pt>
                <c:pt idx="9">
                  <c:v>39965</c:v>
                </c:pt>
                <c:pt idx="10">
                  <c:v>39995</c:v>
                </c:pt>
                <c:pt idx="11">
                  <c:v>40026</c:v>
                </c:pt>
                <c:pt idx="12">
                  <c:v>40057</c:v>
                </c:pt>
                <c:pt idx="13">
                  <c:v>40087</c:v>
                </c:pt>
                <c:pt idx="14">
                  <c:v>40118</c:v>
                </c:pt>
                <c:pt idx="15">
                  <c:v>40148</c:v>
                </c:pt>
                <c:pt idx="16">
                  <c:v>40179</c:v>
                </c:pt>
                <c:pt idx="17">
                  <c:v>40210</c:v>
                </c:pt>
                <c:pt idx="18">
                  <c:v>40238</c:v>
                </c:pt>
              </c:numCache>
            </c:numRef>
          </c:cat>
          <c:val>
            <c:numRef>
              <c:f>'Ad Products (2)'!$D$4:$D$22</c:f>
              <c:numCache>
                <c:formatCode>#,##0</c:formatCode>
                <c:ptCount val="19"/>
                <c:pt idx="0">
                  <c:v>8357157</c:v>
                </c:pt>
                <c:pt idx="1">
                  <c:v>8732551</c:v>
                </c:pt>
                <c:pt idx="2">
                  <c:v>9172088</c:v>
                </c:pt>
                <c:pt idx="3">
                  <c:v>9756661</c:v>
                </c:pt>
                <c:pt idx="4">
                  <c:v>9487558</c:v>
                </c:pt>
                <c:pt idx="5">
                  <c:v>9544205</c:v>
                </c:pt>
                <c:pt idx="6">
                  <c:v>9207873</c:v>
                </c:pt>
                <c:pt idx="7">
                  <c:v>9582849</c:v>
                </c:pt>
                <c:pt idx="8">
                  <c:v>9423312</c:v>
                </c:pt>
                <c:pt idx="9">
                  <c:v>9777874</c:v>
                </c:pt>
                <c:pt idx="10">
                  <c:v>9825262</c:v>
                </c:pt>
                <c:pt idx="11">
                  <c:v>10247474</c:v>
                </c:pt>
                <c:pt idx="12">
                  <c:v>10331983</c:v>
                </c:pt>
                <c:pt idx="13">
                  <c:v>10757053</c:v>
                </c:pt>
                <c:pt idx="14">
                  <c:v>11502691</c:v>
                </c:pt>
                <c:pt idx="15">
                  <c:v>12112541</c:v>
                </c:pt>
                <c:pt idx="16">
                  <c:v>12634864</c:v>
                </c:pt>
                <c:pt idx="17">
                  <c:v>13216127</c:v>
                </c:pt>
                <c:pt idx="18">
                  <c:v>13836727</c:v>
                </c:pt>
              </c:numCache>
            </c:numRef>
          </c:val>
        </c:ser>
        <c:marker val="1"/>
        <c:axId val="143592064"/>
        <c:axId val="143590144"/>
      </c:lineChart>
      <c:dateAx>
        <c:axId val="143504512"/>
        <c:scaling>
          <c:orientation val="minMax"/>
        </c:scaling>
        <c:axPos val="b"/>
        <c:numFmt formatCode="mmm\-yy" sourceLinked="1"/>
        <c:tickLblPos val="nextTo"/>
        <c:crossAx val="143506048"/>
        <c:crosses val="autoZero"/>
        <c:auto val="1"/>
        <c:lblOffset val="100"/>
      </c:dateAx>
      <c:valAx>
        <c:axId val="143506048"/>
        <c:scaling>
          <c:orientation val="minMax"/>
          <c:max val="700"/>
          <c:min val="20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Products</a:t>
                </a:r>
              </a:p>
            </c:rich>
          </c:tx>
          <c:layout/>
        </c:title>
        <c:numFmt formatCode="General" sourceLinked="1"/>
        <c:tickLblPos val="nextTo"/>
        <c:crossAx val="143504512"/>
        <c:crosses val="autoZero"/>
        <c:crossBetween val="between"/>
      </c:valAx>
      <c:valAx>
        <c:axId val="143590144"/>
        <c:scaling>
          <c:orientation val="minMax"/>
          <c:max val="14000000"/>
          <c:min val="8000000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Unique </a:t>
                </a:r>
                <a:r>
                  <a:rPr lang="en-US" dirty="0" smtClean="0"/>
                  <a:t>News and Info Browsers</a:t>
                </a:r>
                <a:endParaRPr lang="en-US" dirty="0"/>
              </a:p>
            </c:rich>
          </c:tx>
          <c:layout/>
        </c:title>
        <c:numFmt formatCode="#,##0" sourceLinked="1"/>
        <c:tickLblPos val="nextTo"/>
        <c:crossAx val="143592064"/>
        <c:crosses val="max"/>
        <c:crossBetween val="between"/>
      </c:valAx>
      <c:dateAx>
        <c:axId val="143592064"/>
        <c:scaling>
          <c:orientation val="minMax"/>
        </c:scaling>
        <c:delete val="1"/>
        <c:axPos val="b"/>
        <c:numFmt formatCode="mmm\-yy" sourceLinked="1"/>
        <c:tickLblPos val="none"/>
        <c:crossAx val="143590144"/>
        <c:crosses val="autoZero"/>
        <c:auto val="1"/>
        <c:lblOffset val="100"/>
      </c:dateAx>
    </c:plotArea>
    <c:legend>
      <c:legendPos val="b"/>
      <c:legendEntry>
        <c:idx val="1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</c:legendEntry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 sz="1800" b="1" i="0" baseline="0"/>
              <a:t>Mobile Browsers vs Products Advertised</a:t>
            </a:r>
            <a:endParaRPr lang="en-US"/>
          </a:p>
        </c:rich>
      </c:tx>
      <c:layout/>
    </c:title>
    <c:plotArea>
      <c:layout>
        <c:manualLayout>
          <c:layoutTarget val="inner"/>
          <c:xMode val="edge"/>
          <c:yMode val="edge"/>
          <c:x val="8.9974559101165044E-2"/>
          <c:y val="0.12300005773295369"/>
          <c:w val="0.78700511120320482"/>
          <c:h val="0.63468112399959165"/>
        </c:manualLayout>
      </c:layout>
      <c:lineChart>
        <c:grouping val="standard"/>
        <c:ser>
          <c:idx val="0"/>
          <c:order val="0"/>
          <c:tx>
            <c:strRef>
              <c:f>'Ad Products (2)'!$C$3</c:f>
              <c:strCache>
                <c:ptCount val="1"/>
                <c:pt idx="0">
                  <c:v>Products Advertised</c:v>
                </c:pt>
              </c:strCache>
            </c:strRef>
          </c:tx>
          <c:marker>
            <c:symbol val="none"/>
          </c:marker>
          <c:trendline>
            <c:trendlineType val="linear"/>
          </c:trendline>
          <c:cat>
            <c:numRef>
              <c:f>'Ad Products (2)'!$B$4:$B$22</c:f>
              <c:numCache>
                <c:formatCode>mmm\-yy</c:formatCode>
                <c:ptCount val="19"/>
                <c:pt idx="0">
                  <c:v>39692</c:v>
                </c:pt>
                <c:pt idx="1">
                  <c:v>39722</c:v>
                </c:pt>
                <c:pt idx="2">
                  <c:v>39753</c:v>
                </c:pt>
                <c:pt idx="3">
                  <c:v>39783</c:v>
                </c:pt>
                <c:pt idx="4">
                  <c:v>39814</c:v>
                </c:pt>
                <c:pt idx="5">
                  <c:v>39845</c:v>
                </c:pt>
                <c:pt idx="6">
                  <c:v>39873</c:v>
                </c:pt>
                <c:pt idx="7">
                  <c:v>39904</c:v>
                </c:pt>
                <c:pt idx="8">
                  <c:v>39934</c:v>
                </c:pt>
                <c:pt idx="9">
                  <c:v>39965</c:v>
                </c:pt>
                <c:pt idx="10">
                  <c:v>39995</c:v>
                </c:pt>
                <c:pt idx="11">
                  <c:v>40026</c:v>
                </c:pt>
                <c:pt idx="12">
                  <c:v>40057</c:v>
                </c:pt>
                <c:pt idx="13">
                  <c:v>40087</c:v>
                </c:pt>
                <c:pt idx="14">
                  <c:v>40118</c:v>
                </c:pt>
                <c:pt idx="15">
                  <c:v>40148</c:v>
                </c:pt>
                <c:pt idx="16">
                  <c:v>40179</c:v>
                </c:pt>
                <c:pt idx="17">
                  <c:v>40210</c:v>
                </c:pt>
                <c:pt idx="18">
                  <c:v>40238</c:v>
                </c:pt>
              </c:numCache>
            </c:numRef>
          </c:cat>
          <c:val>
            <c:numRef>
              <c:f>'Ad Products (2)'!$C$4:$C$22</c:f>
              <c:numCache>
                <c:formatCode>General</c:formatCode>
                <c:ptCount val="19"/>
                <c:pt idx="0">
                  <c:v>256</c:v>
                </c:pt>
                <c:pt idx="1">
                  <c:v>350</c:v>
                </c:pt>
                <c:pt idx="2">
                  <c:v>339</c:v>
                </c:pt>
                <c:pt idx="3">
                  <c:v>341</c:v>
                </c:pt>
                <c:pt idx="4">
                  <c:v>297</c:v>
                </c:pt>
                <c:pt idx="5">
                  <c:v>344</c:v>
                </c:pt>
                <c:pt idx="6">
                  <c:v>421</c:v>
                </c:pt>
                <c:pt idx="7">
                  <c:v>395</c:v>
                </c:pt>
                <c:pt idx="8">
                  <c:v>412</c:v>
                </c:pt>
                <c:pt idx="9">
                  <c:v>422</c:v>
                </c:pt>
                <c:pt idx="10">
                  <c:v>380</c:v>
                </c:pt>
                <c:pt idx="11">
                  <c:v>334</c:v>
                </c:pt>
                <c:pt idx="12">
                  <c:v>383</c:v>
                </c:pt>
                <c:pt idx="13">
                  <c:v>382</c:v>
                </c:pt>
                <c:pt idx="14">
                  <c:v>338</c:v>
                </c:pt>
                <c:pt idx="15">
                  <c:v>396</c:v>
                </c:pt>
                <c:pt idx="16">
                  <c:v>352</c:v>
                </c:pt>
                <c:pt idx="17">
                  <c:v>393</c:v>
                </c:pt>
                <c:pt idx="18">
                  <c:v>442</c:v>
                </c:pt>
              </c:numCache>
            </c:numRef>
          </c:val>
        </c:ser>
        <c:marker val="1"/>
        <c:axId val="143639296"/>
        <c:axId val="143640832"/>
      </c:lineChart>
      <c:lineChart>
        <c:grouping val="standard"/>
        <c:ser>
          <c:idx val="1"/>
          <c:order val="1"/>
          <c:tx>
            <c:strRef>
              <c:f>'Ad Products (2)'!$D$3</c:f>
              <c:strCache>
                <c:ptCount val="1"/>
                <c:pt idx="0">
                  <c:v>Mobile News + Info Browsers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'Ad Products (2)'!$B$4:$B$22</c:f>
              <c:numCache>
                <c:formatCode>mmm\-yy</c:formatCode>
                <c:ptCount val="19"/>
                <c:pt idx="0">
                  <c:v>39692</c:v>
                </c:pt>
                <c:pt idx="1">
                  <c:v>39722</c:v>
                </c:pt>
                <c:pt idx="2">
                  <c:v>39753</c:v>
                </c:pt>
                <c:pt idx="3">
                  <c:v>39783</c:v>
                </c:pt>
                <c:pt idx="4">
                  <c:v>39814</c:v>
                </c:pt>
                <c:pt idx="5">
                  <c:v>39845</c:v>
                </c:pt>
                <c:pt idx="6">
                  <c:v>39873</c:v>
                </c:pt>
                <c:pt idx="7">
                  <c:v>39904</c:v>
                </c:pt>
                <c:pt idx="8">
                  <c:v>39934</c:v>
                </c:pt>
                <c:pt idx="9">
                  <c:v>39965</c:v>
                </c:pt>
                <c:pt idx="10">
                  <c:v>39995</c:v>
                </c:pt>
                <c:pt idx="11">
                  <c:v>40026</c:v>
                </c:pt>
                <c:pt idx="12">
                  <c:v>40057</c:v>
                </c:pt>
                <c:pt idx="13">
                  <c:v>40087</c:v>
                </c:pt>
                <c:pt idx="14">
                  <c:v>40118</c:v>
                </c:pt>
                <c:pt idx="15">
                  <c:v>40148</c:v>
                </c:pt>
                <c:pt idx="16">
                  <c:v>40179</c:v>
                </c:pt>
                <c:pt idx="17">
                  <c:v>40210</c:v>
                </c:pt>
                <c:pt idx="18">
                  <c:v>40238</c:v>
                </c:pt>
              </c:numCache>
            </c:numRef>
          </c:cat>
          <c:val>
            <c:numRef>
              <c:f>'Ad Products (2)'!$D$4:$D$22</c:f>
              <c:numCache>
                <c:formatCode>#,##0</c:formatCode>
                <c:ptCount val="19"/>
                <c:pt idx="0">
                  <c:v>8357157</c:v>
                </c:pt>
                <c:pt idx="1">
                  <c:v>8732551</c:v>
                </c:pt>
                <c:pt idx="2">
                  <c:v>9172088</c:v>
                </c:pt>
                <c:pt idx="3">
                  <c:v>9756661</c:v>
                </c:pt>
                <c:pt idx="4">
                  <c:v>9487558</c:v>
                </c:pt>
                <c:pt idx="5">
                  <c:v>9544205</c:v>
                </c:pt>
                <c:pt idx="6">
                  <c:v>9207873</c:v>
                </c:pt>
                <c:pt idx="7">
                  <c:v>9582849</c:v>
                </c:pt>
                <c:pt idx="8">
                  <c:v>9423312</c:v>
                </c:pt>
                <c:pt idx="9">
                  <c:v>9777874</c:v>
                </c:pt>
                <c:pt idx="10">
                  <c:v>9825262</c:v>
                </c:pt>
                <c:pt idx="11">
                  <c:v>10247474</c:v>
                </c:pt>
                <c:pt idx="12">
                  <c:v>10331983</c:v>
                </c:pt>
                <c:pt idx="13">
                  <c:v>10757053</c:v>
                </c:pt>
                <c:pt idx="14">
                  <c:v>11502691</c:v>
                </c:pt>
                <c:pt idx="15">
                  <c:v>12112541</c:v>
                </c:pt>
                <c:pt idx="16">
                  <c:v>12634864</c:v>
                </c:pt>
                <c:pt idx="17">
                  <c:v>13216127</c:v>
                </c:pt>
                <c:pt idx="18">
                  <c:v>13836727</c:v>
                </c:pt>
              </c:numCache>
            </c:numRef>
          </c:val>
        </c:ser>
        <c:marker val="1"/>
        <c:axId val="143649024"/>
        <c:axId val="143647104"/>
      </c:lineChart>
      <c:dateAx>
        <c:axId val="143639296"/>
        <c:scaling>
          <c:orientation val="minMax"/>
        </c:scaling>
        <c:axPos val="b"/>
        <c:numFmt formatCode="mmm\-yy" sourceLinked="1"/>
        <c:tickLblPos val="nextTo"/>
        <c:crossAx val="143640832"/>
        <c:crosses val="autoZero"/>
        <c:auto val="1"/>
        <c:lblOffset val="100"/>
      </c:dateAx>
      <c:valAx>
        <c:axId val="143640832"/>
        <c:scaling>
          <c:orientation val="minMax"/>
          <c:max val="700"/>
          <c:min val="200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Products</a:t>
                </a:r>
              </a:p>
            </c:rich>
          </c:tx>
          <c:layout/>
        </c:title>
        <c:numFmt formatCode="General" sourceLinked="1"/>
        <c:tickLblPos val="nextTo"/>
        <c:crossAx val="143639296"/>
        <c:crosses val="autoZero"/>
        <c:crossBetween val="between"/>
      </c:valAx>
      <c:valAx>
        <c:axId val="143647104"/>
        <c:scaling>
          <c:orientation val="minMax"/>
          <c:max val="14000000"/>
          <c:min val="8000000"/>
        </c:scaling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Unique News and Info Browsers</a:t>
                </a:r>
                <a:endParaRPr lang="en-US" dirty="0"/>
              </a:p>
            </c:rich>
          </c:tx>
          <c:layout/>
        </c:title>
        <c:numFmt formatCode="#,##0" sourceLinked="1"/>
        <c:tickLblPos val="nextTo"/>
        <c:crossAx val="143649024"/>
        <c:crosses val="max"/>
        <c:crossBetween val="between"/>
      </c:valAx>
      <c:dateAx>
        <c:axId val="143649024"/>
        <c:scaling>
          <c:orientation val="minMax"/>
        </c:scaling>
        <c:delete val="1"/>
        <c:axPos val="b"/>
        <c:numFmt formatCode="mmm\-yy" sourceLinked="1"/>
        <c:tickLblPos val="none"/>
        <c:crossAx val="143647104"/>
        <c:crosses val="autoZero"/>
        <c:auto val="1"/>
        <c:lblOffset val="100"/>
      </c:dateAx>
    </c:plotArea>
    <c:legend>
      <c:legendPos val="b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 sz="1800" b="1"/>
            </a:pPr>
            <a:r>
              <a:rPr lang="en-US" sz="1800" b="1"/>
              <a:t>Maps Trend</a:t>
            </a:r>
          </a:p>
        </c:rich>
      </c:tx>
      <c:layout>
        <c:manualLayout>
          <c:xMode val="edge"/>
          <c:yMode val="edge"/>
          <c:x val="0.42017879948914605"/>
          <c:y val="2.090592334494774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0472541507024301"/>
          <c:y val="0.17770034843205643"/>
          <c:w val="0.88378033205619599"/>
          <c:h val="0.71080139372822304"/>
        </c:manualLayout>
      </c:layout>
      <c:lineChart>
        <c:grouping val="standard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5285889244057318E-2"/>
                  <c:y val="4.1062945350716522E-2"/>
                </c:manualLayout>
              </c:layout>
              <c:showVal val="1"/>
            </c:dLbl>
            <c:dLbl>
              <c:idx val="12"/>
              <c:layout/>
              <c:showVal val="1"/>
            </c:dLbl>
            <c:delete val="1"/>
          </c:dLbls>
          <c:cat>
            <c:numRef>
              <c:f>Sheet1!$B$1:$N$1</c:f>
              <c:numCache>
                <c:formatCode>mmm\-yy</c:formatCode>
                <c:ptCount val="13"/>
                <c:pt idx="0">
                  <c:v>39814</c:v>
                </c:pt>
                <c:pt idx="1">
                  <c:v>39845</c:v>
                </c:pt>
                <c:pt idx="2">
                  <c:v>39873</c:v>
                </c:pt>
                <c:pt idx="3">
                  <c:v>39904</c:v>
                </c:pt>
                <c:pt idx="4">
                  <c:v>39934</c:v>
                </c:pt>
                <c:pt idx="5">
                  <c:v>39965</c:v>
                </c:pt>
                <c:pt idx="6">
                  <c:v>39995</c:v>
                </c:pt>
                <c:pt idx="7">
                  <c:v>40026</c:v>
                </c:pt>
                <c:pt idx="8">
                  <c:v>40057</c:v>
                </c:pt>
                <c:pt idx="9">
                  <c:v>40087</c:v>
                </c:pt>
                <c:pt idx="10">
                  <c:v>40118</c:v>
                </c:pt>
                <c:pt idx="11">
                  <c:v>40148</c:v>
                </c:pt>
                <c:pt idx="12">
                  <c:v>40188</c:v>
                </c:pt>
              </c:numCache>
            </c:numRef>
          </c:cat>
          <c:val>
            <c:numRef>
              <c:f>Sheet1!$B$2:$N$2</c:f>
              <c:numCache>
                <c:formatCode>0%</c:formatCode>
                <c:ptCount val="13"/>
                <c:pt idx="0">
                  <c:v>6.3320000000000001E-2</c:v>
                </c:pt>
                <c:pt idx="1">
                  <c:v>6.3960000000000003E-2</c:v>
                </c:pt>
                <c:pt idx="2">
                  <c:v>6.2729999999999994E-2</c:v>
                </c:pt>
                <c:pt idx="3">
                  <c:v>6.898E-2</c:v>
                </c:pt>
                <c:pt idx="4">
                  <c:v>6.7010000000000139E-2</c:v>
                </c:pt>
                <c:pt idx="5">
                  <c:v>7.2020000000000001E-2</c:v>
                </c:pt>
                <c:pt idx="6">
                  <c:v>7.6009999999999994E-2</c:v>
                </c:pt>
                <c:pt idx="7">
                  <c:v>8.2360000000000003E-2</c:v>
                </c:pt>
                <c:pt idx="8">
                  <c:v>8.3470000000000003E-2</c:v>
                </c:pt>
                <c:pt idx="9">
                  <c:v>8.6510000000000004E-2</c:v>
                </c:pt>
                <c:pt idx="10">
                  <c:v>9.7470000000000015E-2</c:v>
                </c:pt>
                <c:pt idx="11">
                  <c:v>0.10495</c:v>
                </c:pt>
                <c:pt idx="12">
                  <c:v>0.11038000000000001</c:v>
                </c:pt>
              </c:numCache>
            </c:numRef>
          </c:val>
        </c:ser>
        <c:marker val="1"/>
        <c:axId val="149920000"/>
        <c:axId val="150209664"/>
      </c:lineChart>
      <c:dateAx>
        <c:axId val="149920000"/>
        <c:scaling>
          <c:orientation val="minMax"/>
        </c:scaling>
        <c:axPos val="b"/>
        <c:numFmt formatCode="mmm\-yy" sourceLinked="1"/>
        <c:tickLblPos val="nextTo"/>
        <c:spPr>
          <a:ln w="12700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50209664"/>
        <c:crosses val="autoZero"/>
        <c:auto val="1"/>
        <c:lblOffset val="100"/>
        <c:majorUnit val="1"/>
        <c:minorUnit val="1"/>
      </c:dateAx>
      <c:valAx>
        <c:axId val="15020966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b="1"/>
                </a:pPr>
                <a:r>
                  <a:rPr lang="en-US" b="1"/>
                  <a:t>% Market</a:t>
                </a:r>
              </a:p>
            </c:rich>
          </c:tx>
          <c:layout>
            <c:manualLayout>
              <c:xMode val="edge"/>
              <c:yMode val="edge"/>
              <c:x val="1.6602809706258093E-2"/>
              <c:y val="0.43554006968641218"/>
            </c:manualLayout>
          </c:layout>
          <c:spPr>
            <a:noFill/>
            <a:ln w="25400">
              <a:noFill/>
            </a:ln>
          </c:spPr>
        </c:title>
        <c:numFmt formatCode="0.0%" sourceLinked="0"/>
        <c:majorTickMark val="none"/>
        <c:tickLblPos val="nextTo"/>
        <c:spPr>
          <a:ln w="12700">
            <a:solidFill>
              <a:srgbClr val="C0C0C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4992000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 algn="ctr">
        <a:defRPr lang="en-US" sz="1000" b="0" i="0" u="none" strike="noStrike" kern="1200" baseline="0">
          <a:solidFill>
            <a:srgbClr val="4B4B4B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/>
              <a:t>Maps Users by Transport Type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Maps!$G$13:$G$15</c:f>
              <c:strCache>
                <c:ptCount val="3"/>
                <c:pt idx="0">
                  <c:v>Driving or riding in a car or other vehicle</c:v>
                </c:pt>
                <c:pt idx="1">
                  <c:v>Walking or running or biking</c:v>
                </c:pt>
                <c:pt idx="2">
                  <c:v>Using public transit</c:v>
                </c:pt>
              </c:strCache>
            </c:strRef>
          </c:cat>
          <c:val>
            <c:numRef>
              <c:f>Maps!$H$13:$H$15</c:f>
              <c:numCache>
                <c:formatCode>0%</c:formatCode>
                <c:ptCount val="3"/>
                <c:pt idx="0">
                  <c:v>0.62608123885043965</c:v>
                </c:pt>
                <c:pt idx="1">
                  <c:v>0.49854950638385387</c:v>
                </c:pt>
                <c:pt idx="2">
                  <c:v>0.25208458255111277</c:v>
                </c:pt>
              </c:numCache>
            </c:numRef>
          </c:val>
        </c:ser>
        <c:axId val="143690368"/>
        <c:axId val="143692160"/>
      </c:barChart>
      <c:catAx>
        <c:axId val="143690368"/>
        <c:scaling>
          <c:orientation val="minMax"/>
        </c:scaling>
        <c:axPos val="b"/>
        <c:tickLblPos val="nextTo"/>
        <c:crossAx val="143692160"/>
        <c:crosses val="autoZero"/>
        <c:auto val="1"/>
        <c:lblAlgn val="ctr"/>
        <c:lblOffset val="100"/>
      </c:catAx>
      <c:valAx>
        <c:axId val="14369216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Maps Users</a:t>
                </a:r>
              </a:p>
            </c:rich>
          </c:tx>
          <c:layout/>
        </c:title>
        <c:numFmt formatCode="0%" sourceLinked="1"/>
        <c:tickLblPos val="nextTo"/>
        <c:crossAx val="143690368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/>
              <a:t>Maps</a:t>
            </a:r>
            <a:r>
              <a:rPr lang="en-US" baseline="0"/>
              <a:t> Brands</a:t>
            </a:r>
            <a:endParaRPr lang="en-US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Maps!$G$44:$G$48</c:f>
              <c:strCache>
                <c:ptCount val="5"/>
                <c:pt idx="0">
                  <c:v>Google Maps</c:v>
                </c:pt>
                <c:pt idx="1">
                  <c:v>Nokia</c:v>
                </c:pt>
                <c:pt idx="2">
                  <c:v>AA</c:v>
                </c:pt>
                <c:pt idx="3">
                  <c:v>Multimap</c:v>
                </c:pt>
                <c:pt idx="4">
                  <c:v>Streetmap</c:v>
                </c:pt>
              </c:strCache>
            </c:strRef>
          </c:cat>
          <c:val>
            <c:numRef>
              <c:f>Maps!$H$44:$H$48</c:f>
              <c:numCache>
                <c:formatCode>0%</c:formatCode>
                <c:ptCount val="5"/>
                <c:pt idx="0">
                  <c:v>0.7023299429329295</c:v>
                </c:pt>
                <c:pt idx="1">
                  <c:v>8.7365481427517239E-2</c:v>
                </c:pt>
                <c:pt idx="2">
                  <c:v>5.8202433989931718E-2</c:v>
                </c:pt>
                <c:pt idx="3">
                  <c:v>4.7877310469145493E-2</c:v>
                </c:pt>
                <c:pt idx="4">
                  <c:v>4.1259398320677605E-2</c:v>
                </c:pt>
              </c:numCache>
            </c:numRef>
          </c:val>
        </c:ser>
        <c:axId val="143790464"/>
        <c:axId val="143792000"/>
      </c:barChart>
      <c:catAx>
        <c:axId val="143790464"/>
        <c:scaling>
          <c:orientation val="minMax"/>
        </c:scaling>
        <c:axPos val="b"/>
        <c:tickLblPos val="nextTo"/>
        <c:crossAx val="143792000"/>
        <c:crosses val="autoZero"/>
        <c:auto val="1"/>
        <c:lblAlgn val="ctr"/>
        <c:lblOffset val="100"/>
      </c:catAx>
      <c:valAx>
        <c:axId val="143792000"/>
        <c:scaling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% Maps Users</a:t>
                </a:r>
              </a:p>
            </c:rich>
          </c:tx>
          <c:layout/>
        </c:title>
        <c:numFmt formatCode="0%" sourceLinked="1"/>
        <c:tickLblPos val="nextTo"/>
        <c:crossAx val="143790464"/>
        <c:crosses val="autoZero"/>
        <c:crossBetween val="between"/>
      </c:valAx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 b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 b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244A5420-E895-43AF-8AF4-180DEDBB5B9C}" type="datetimeFigureOut">
              <a:rPr lang="en-US"/>
              <a:pPr>
                <a:defRPr/>
              </a:pPr>
              <a:t>6/2/2010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 b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b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820A757-8693-44A2-B8E0-7766C2235A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 b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 b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 b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b="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084030B1-B626-4A82-B0CD-4937755236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B148CE-63F4-4DBB-A6B4-1A870F1B3C5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4030B1-B626-4A82-B0CD-49377552366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4030B1-B626-4A82-B0CD-49377552366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4030B1-B626-4A82-B0CD-49377552366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Arial" pitchFamily="-123" charset="0"/>
              <a:ea typeface="MS PGothic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S Dust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overetc_7_09feb09_not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2813050"/>
            <a:ext cx="9140825" cy="404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4" descr="cS_newlogo_3inc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06413"/>
            <a:ext cx="31242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6" descr="coveretc_7_09feb09_not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75" y="2813050"/>
            <a:ext cx="9140825" cy="404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4" descr="cS_newlogo_3inc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06413"/>
            <a:ext cx="31242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 2 Columns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8600" y="1143001"/>
            <a:ext cx="8686800" cy="457199"/>
          </a:xfrm>
        </p:spPr>
        <p:txBody>
          <a:bodyPr>
            <a:noAutofit/>
          </a:bodyPr>
          <a:lstStyle>
            <a:lvl1pPr algn="ctr">
              <a:buNone/>
              <a:defRPr sz="2000"/>
            </a:lvl1pPr>
            <a:lvl2pPr>
              <a:buNone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28600" y="1600200"/>
            <a:ext cx="4229100" cy="4455041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686300" y="1600200"/>
            <a:ext cx="4229100" cy="4455041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42900" y="1714500"/>
            <a:ext cx="4000500" cy="4343400"/>
          </a:xfrm>
        </p:spPr>
        <p:txBody>
          <a:bodyPr/>
          <a:lstStyle>
            <a:lvl1pPr marL="228600" indent="-228600" algn="l">
              <a:spcAft>
                <a:spcPts val="300"/>
              </a:spcAft>
              <a:buFont typeface="Wingdings" pitchFamily="2" charset="2"/>
              <a:buNone/>
              <a:defRPr sz="1600" b="1">
                <a:solidFill>
                  <a:schemeClr val="tx1"/>
                </a:solidFill>
              </a:defRPr>
            </a:lvl1pPr>
            <a:lvl2pPr marL="228600" indent="0">
              <a:buClr>
                <a:schemeClr val="tx1"/>
              </a:buClr>
              <a:buFontTx/>
              <a:buNone/>
              <a:defRPr sz="1600" b="0">
                <a:solidFill>
                  <a:schemeClr val="tx1"/>
                </a:solidFill>
              </a:defRPr>
            </a:lvl2pPr>
            <a:lvl3pPr marL="228600" indent="0">
              <a:defRPr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796028" y="1714500"/>
            <a:ext cx="4000500" cy="4343400"/>
          </a:xfrm>
        </p:spPr>
        <p:txBody>
          <a:bodyPr/>
          <a:lstStyle>
            <a:lvl1pPr marL="228600" indent="-228600" algn="l">
              <a:spcAft>
                <a:spcPts val="300"/>
              </a:spcAft>
              <a:buFont typeface="Wingdings" pitchFamily="2" charset="2"/>
              <a:buNone/>
              <a:defRPr sz="1600" b="1">
                <a:solidFill>
                  <a:schemeClr val="tx1"/>
                </a:solidFill>
              </a:defRPr>
            </a:lvl1pPr>
            <a:lvl2pPr marL="228600" indent="0">
              <a:buClr>
                <a:schemeClr val="tx1"/>
              </a:buClr>
              <a:buFontTx/>
              <a:buNone/>
              <a:defRPr sz="1600" b="0">
                <a:solidFill>
                  <a:schemeClr val="tx1"/>
                </a:solidFill>
              </a:defRPr>
            </a:lvl2pPr>
            <a:lvl3pPr marL="228600" indent="0">
              <a:defRPr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4800600" y="6172200"/>
            <a:ext cx="4114800" cy="571500"/>
          </a:xfrm>
        </p:spPr>
        <p:txBody>
          <a:bodyPr bIns="100584" anchor="b" anchorCtr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  <a:defRPr sz="800" b="0">
                <a:solidFill>
                  <a:schemeClr val="tx1"/>
                </a:solidFill>
              </a:defRPr>
            </a:lvl1pPr>
            <a:lvl2pPr marL="0" indent="0">
              <a:buClr>
                <a:schemeClr val="tx1"/>
              </a:buClr>
              <a:buFontTx/>
              <a:buNone/>
              <a:defRPr sz="1400" b="1">
                <a:solidFill>
                  <a:schemeClr val="tx1"/>
                </a:solidFill>
              </a:defRPr>
            </a:lvl2pPr>
            <a:lvl3pPr marL="228600" indent="0">
              <a:defRPr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 Simple Heading +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228600" y="1600200"/>
            <a:ext cx="8686800" cy="4457700"/>
          </a:xfrm>
        </p:spPr>
        <p:txBody>
          <a:bodyPr/>
          <a:lstStyle>
            <a:lvl4pPr>
              <a:defRPr>
                <a:solidFill>
                  <a:schemeClr val="accent3"/>
                </a:solidFill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8600" y="1143001"/>
            <a:ext cx="8686800" cy="914399"/>
          </a:xfr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  <a:lvl2pPr>
              <a:buNone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800600" y="6172200"/>
            <a:ext cx="4114800" cy="571500"/>
          </a:xfrm>
        </p:spPr>
        <p:txBody>
          <a:bodyPr bIns="100584" anchor="b" anchorCtr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  <a:defRPr sz="800" b="0">
                <a:solidFill>
                  <a:schemeClr val="tx1"/>
                </a:solidFill>
              </a:defRPr>
            </a:lvl1pPr>
            <a:lvl2pPr marL="0" indent="0">
              <a:buClr>
                <a:schemeClr val="tx1"/>
              </a:buClr>
              <a:buFontTx/>
              <a:buNone/>
              <a:defRPr sz="1400" b="1">
                <a:solidFill>
                  <a:schemeClr val="tx1"/>
                </a:solidFill>
              </a:defRPr>
            </a:lvl2pPr>
            <a:lvl3pPr marL="228600" indent="0">
              <a:defRPr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 Quote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0" indent="0">
              <a:lnSpc>
                <a:spcPct val="150000"/>
              </a:lnSpc>
              <a:spcAft>
                <a:spcPts val="0"/>
              </a:spcAft>
              <a:buNone/>
              <a:defRPr sz="1600" i="1">
                <a:solidFill>
                  <a:schemeClr val="tx1"/>
                </a:solidFill>
              </a:defRPr>
            </a:lvl2pPr>
            <a:lvl3pPr marL="0" indent="0">
              <a:lnSpc>
                <a:spcPct val="150000"/>
              </a:lnSpc>
              <a:spcAft>
                <a:spcPts val="300"/>
              </a:spcAft>
              <a:defRPr sz="1600"/>
            </a:lvl3pPr>
            <a:lvl4pPr>
              <a:lnSpc>
                <a:spcPct val="150000"/>
              </a:lnSpc>
              <a:defRPr sz="140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800600" y="6172200"/>
            <a:ext cx="4114800" cy="571500"/>
          </a:xfrm>
        </p:spPr>
        <p:txBody>
          <a:bodyPr bIns="100584" anchor="b" anchorCtr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  <a:defRPr sz="800" b="0">
                <a:solidFill>
                  <a:schemeClr val="tx1"/>
                </a:solidFill>
              </a:defRPr>
            </a:lvl1pPr>
            <a:lvl2pPr marL="0" indent="0">
              <a:buClr>
                <a:schemeClr val="tx1"/>
              </a:buClr>
              <a:buFontTx/>
              <a:buNone/>
              <a:defRPr sz="1400" b="1">
                <a:solidFill>
                  <a:schemeClr val="tx1"/>
                </a:solidFill>
              </a:defRPr>
            </a:lvl2pPr>
            <a:lvl3pPr marL="228600" indent="0">
              <a:defRPr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 Simple Qu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800600" y="6172200"/>
            <a:ext cx="4114800" cy="571500"/>
          </a:xfrm>
        </p:spPr>
        <p:txBody>
          <a:bodyPr bIns="100584" anchor="b" anchorCtr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  <a:defRPr sz="800" b="0">
                <a:solidFill>
                  <a:schemeClr val="tx1"/>
                </a:solidFill>
              </a:defRPr>
            </a:lvl1pPr>
            <a:lvl2pPr marL="0" indent="0">
              <a:buClr>
                <a:schemeClr val="tx1"/>
              </a:buClr>
              <a:buFontTx/>
              <a:buNone/>
              <a:defRPr sz="1400" b="1">
                <a:solidFill>
                  <a:schemeClr val="tx1"/>
                </a:solidFill>
              </a:defRPr>
            </a:lvl2pPr>
            <a:lvl3pPr marL="228600" indent="0">
              <a:defRPr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228600" y="1600201"/>
            <a:ext cx="4229100" cy="2057400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228600" y="3886200"/>
            <a:ext cx="4229100" cy="2057400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228600" y="1600200"/>
            <a:ext cx="4229100" cy="2057400"/>
          </a:xfrm>
        </p:spPr>
        <p:txBody>
          <a:bodyPr/>
          <a:lstStyle>
            <a:lvl1pPr marL="228600" indent="-228600" algn="l">
              <a:spcAft>
                <a:spcPts val="300"/>
              </a:spcAft>
              <a:buFont typeface="Wingdings" pitchFamily="2" charset="2"/>
              <a:buChar char="§"/>
              <a:defRPr sz="1600" b="1">
                <a:solidFill>
                  <a:schemeClr val="tx1"/>
                </a:solidFill>
              </a:defRPr>
            </a:lvl1pPr>
            <a:lvl2pPr marL="457200" indent="-228600"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–"/>
              <a:defRPr sz="1600" b="0">
                <a:solidFill>
                  <a:schemeClr val="tx2"/>
                </a:solidFill>
              </a:defRPr>
            </a:lvl2pPr>
            <a:lvl3pPr marL="457200" indent="0">
              <a:defRPr sz="1200" b="1"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686300" y="1600200"/>
            <a:ext cx="4229100" cy="2057400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4686300" y="3886199"/>
            <a:ext cx="4229100" cy="2057400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8600" y="1143001"/>
            <a:ext cx="8686800" cy="457199"/>
          </a:xfrm>
        </p:spPr>
        <p:txBody>
          <a:bodyPr>
            <a:noAutofit/>
          </a:bodyPr>
          <a:lstStyle>
            <a:lvl1pPr algn="ctr">
              <a:buNone/>
              <a:defRPr sz="2000"/>
            </a:lvl1pPr>
            <a:lvl2pPr>
              <a:buNone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687186" y="1603744"/>
            <a:ext cx="4229100" cy="2057400"/>
          </a:xfrm>
        </p:spPr>
        <p:txBody>
          <a:bodyPr/>
          <a:lstStyle>
            <a:lvl1pPr marL="228600" indent="-228600" algn="l">
              <a:spcAft>
                <a:spcPts val="300"/>
              </a:spcAft>
              <a:buFont typeface="Wingdings" pitchFamily="2" charset="2"/>
              <a:buChar char="§"/>
              <a:defRPr sz="1600" b="1">
                <a:solidFill>
                  <a:schemeClr val="tx1"/>
                </a:solidFill>
              </a:defRPr>
            </a:lvl1pPr>
            <a:lvl2pPr marL="457200" indent="-228600"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–"/>
              <a:defRPr sz="1600" b="0">
                <a:solidFill>
                  <a:schemeClr val="tx2"/>
                </a:solidFill>
              </a:defRPr>
            </a:lvl2pPr>
            <a:lvl3pPr marL="457200" indent="0">
              <a:defRPr sz="1200" b="1"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228600" y="3889745"/>
            <a:ext cx="4229100" cy="2057400"/>
          </a:xfrm>
        </p:spPr>
        <p:txBody>
          <a:bodyPr/>
          <a:lstStyle>
            <a:lvl1pPr marL="228600" indent="-228600" algn="l">
              <a:spcAft>
                <a:spcPts val="300"/>
              </a:spcAft>
              <a:buFont typeface="Wingdings" pitchFamily="2" charset="2"/>
              <a:buChar char="§"/>
              <a:defRPr sz="1600" b="1">
                <a:solidFill>
                  <a:schemeClr val="tx1"/>
                </a:solidFill>
              </a:defRPr>
            </a:lvl1pPr>
            <a:lvl2pPr marL="457200" indent="-228600"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–"/>
              <a:defRPr sz="1600" b="0">
                <a:solidFill>
                  <a:schemeClr val="tx2"/>
                </a:solidFill>
              </a:defRPr>
            </a:lvl2pPr>
            <a:lvl3pPr marL="457200" indent="0">
              <a:defRPr sz="1200" b="1"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690872" y="3889745"/>
            <a:ext cx="4229100" cy="2057400"/>
          </a:xfrm>
        </p:spPr>
        <p:txBody>
          <a:bodyPr/>
          <a:lstStyle>
            <a:lvl1pPr marL="228600" indent="-228600" algn="l">
              <a:spcAft>
                <a:spcPts val="300"/>
              </a:spcAft>
              <a:buFont typeface="Wingdings" pitchFamily="2" charset="2"/>
              <a:buChar char="§"/>
              <a:defRPr sz="1600" b="1">
                <a:solidFill>
                  <a:schemeClr val="tx1"/>
                </a:solidFill>
              </a:defRPr>
            </a:lvl1pPr>
            <a:lvl2pPr marL="457200" indent="-228600"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–"/>
              <a:defRPr sz="1600" b="0">
                <a:solidFill>
                  <a:schemeClr val="tx2"/>
                </a:solidFill>
              </a:defRPr>
            </a:lvl2pPr>
            <a:lvl3pPr marL="457200" indent="0">
              <a:defRPr sz="1200" b="1"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800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 Snippe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 bwMode="auto">
          <a:xfrm>
            <a:off x="5486400" y="2126515"/>
            <a:ext cx="1828800" cy="747897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7A17"/>
            </a:solidFill>
            <a:miter lim="800000"/>
            <a:headEnd/>
            <a:tailEnd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118872" tIns="118872" rIns="118872" bIns="118872" rtlCol="0">
            <a:spAutoFit/>
          </a:bodyPr>
          <a:lstStyle/>
          <a:p>
            <a:pPr algn="ctr"/>
            <a:r>
              <a:rPr lang="en-US" sz="1100" dirty="0" smtClean="0"/>
              <a:t>Use this box and arrows for callouts that overlap screenshots</a:t>
            </a:r>
            <a:endParaRPr lang="en-US" sz="1100" dirty="0"/>
          </a:p>
        </p:txBody>
      </p:sp>
      <p:cxnSp>
        <p:nvCxnSpPr>
          <p:cNvPr id="4" name="Straight Arrow Connector 3"/>
          <p:cNvCxnSpPr>
            <a:stCxn id="3" idx="3"/>
          </p:cNvCxnSpPr>
          <p:nvPr/>
        </p:nvCxnSpPr>
        <p:spPr bwMode="auto">
          <a:xfrm flipV="1">
            <a:off x="7315200" y="2498652"/>
            <a:ext cx="925033" cy="1812"/>
          </a:xfrm>
          <a:prstGeom prst="straightConnector1">
            <a:avLst/>
          </a:prstGeom>
          <a:noFill/>
          <a:ln w="19050" algn="ctr">
            <a:solidFill>
              <a:srgbClr val="FF7A17"/>
            </a:solidFill>
            <a:round/>
            <a:headEnd/>
            <a:tailEnd type="arrow"/>
          </a:ln>
        </p:spPr>
      </p:cxnSp>
      <p:cxnSp>
        <p:nvCxnSpPr>
          <p:cNvPr id="5" name="Straight Arrow Connector 4"/>
          <p:cNvCxnSpPr>
            <a:stCxn id="3" idx="2"/>
          </p:cNvCxnSpPr>
          <p:nvPr/>
        </p:nvCxnSpPr>
        <p:spPr bwMode="auto">
          <a:xfrm rot="5400000">
            <a:off x="6115535" y="3149051"/>
            <a:ext cx="559905" cy="10627"/>
          </a:xfrm>
          <a:prstGeom prst="straightConnector1">
            <a:avLst/>
          </a:prstGeom>
          <a:noFill/>
          <a:ln w="19050" algn="ctr">
            <a:solidFill>
              <a:srgbClr val="FF7A17"/>
            </a:solidFill>
            <a:round/>
            <a:headEnd/>
            <a:tailEnd type="arrow"/>
          </a:ln>
        </p:spPr>
      </p:cxnSp>
      <p:cxnSp>
        <p:nvCxnSpPr>
          <p:cNvPr id="6" name="Straight Arrow Connector 5"/>
          <p:cNvCxnSpPr>
            <a:stCxn id="3" idx="0"/>
          </p:cNvCxnSpPr>
          <p:nvPr/>
        </p:nvCxnSpPr>
        <p:spPr bwMode="auto">
          <a:xfrm rot="5400000" flipH="1" flipV="1">
            <a:off x="6141095" y="1866016"/>
            <a:ext cx="520204" cy="794"/>
          </a:xfrm>
          <a:prstGeom prst="straightConnector1">
            <a:avLst/>
          </a:prstGeom>
          <a:noFill/>
          <a:ln w="19050" algn="ctr">
            <a:solidFill>
              <a:srgbClr val="FF7A17"/>
            </a:solidFill>
            <a:round/>
            <a:headEnd/>
            <a:tailEnd type="arrow"/>
          </a:ln>
        </p:spPr>
      </p:cxnSp>
      <p:cxnSp>
        <p:nvCxnSpPr>
          <p:cNvPr id="7" name="Straight Arrow Connector 6"/>
          <p:cNvCxnSpPr/>
          <p:nvPr/>
        </p:nvCxnSpPr>
        <p:spPr bwMode="auto">
          <a:xfrm rot="10800000" flipV="1">
            <a:off x="4550742" y="2509283"/>
            <a:ext cx="925027" cy="1"/>
          </a:xfrm>
          <a:prstGeom prst="straightConnector1">
            <a:avLst/>
          </a:prstGeom>
          <a:noFill/>
          <a:ln w="19050" algn="ctr">
            <a:solidFill>
              <a:srgbClr val="FF7A17"/>
            </a:solidFill>
            <a:round/>
            <a:headEnd/>
            <a:tailEnd type="arrow"/>
          </a:ln>
        </p:spPr>
      </p:cxnSp>
      <p:sp>
        <p:nvSpPr>
          <p:cNvPr id="8" name="Left-Right Arrow 7"/>
          <p:cNvSpPr/>
          <p:nvPr/>
        </p:nvSpPr>
        <p:spPr bwMode="auto">
          <a:xfrm>
            <a:off x="640611" y="5446527"/>
            <a:ext cx="8086784" cy="784152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bIns="91440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comScore can provide best of breed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gray">
          <a:xfrm>
            <a:off x="368737" y="1746397"/>
            <a:ext cx="3995928" cy="4651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7BC7F1"/>
            </a:solidFill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18872" tIns="118872" rIns="118872" bIns="118872" anchor="ctr" anchorCtr="1"/>
          <a:lstStyle/>
          <a:p>
            <a:pPr lvl="0" algn="ctr" fontAlgn="ctr">
              <a:spcBef>
                <a:spcPts val="0"/>
              </a:spcBef>
              <a:spcAft>
                <a:spcPts val="0"/>
              </a:spcAft>
              <a:buClr>
                <a:srgbClr val="4B4B4B"/>
              </a:buClr>
              <a:buSzPct val="110000"/>
              <a:tabLst>
                <a:tab pos="1262063" algn="l"/>
              </a:tabLst>
              <a:defRPr/>
            </a:pPr>
            <a:r>
              <a:rPr lang="en-US" sz="1800" b="0" kern="0" dirty="0" smtClean="0">
                <a:solidFill>
                  <a:schemeClr val="bg1"/>
                </a:solidFill>
              </a:rPr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3916" y="4848446"/>
            <a:ext cx="8686800" cy="40403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18872" tIns="118872" rIns="128016" bIns="118872" rtlCol="0" anchor="ctr" anchorCtr="0"/>
          <a:lstStyle/>
          <a:p>
            <a:pPr marL="0" lvl="1" algn="ctr"/>
            <a:r>
              <a:rPr lang="en-US" sz="1600" dirty="0" smtClean="0"/>
              <a:t>Select and</a:t>
            </a:r>
            <a:r>
              <a:rPr lang="en-US" sz="1600" baseline="0" dirty="0" smtClean="0"/>
              <a:t> t</a:t>
            </a:r>
            <a:r>
              <a:rPr lang="en-US" sz="1600" dirty="0" smtClean="0"/>
              <a:t>ype</a:t>
            </a:r>
            <a:r>
              <a:rPr lang="en-US" sz="1600" baseline="0" dirty="0" smtClean="0"/>
              <a:t> text here for callout text bar at bottom of slide </a:t>
            </a:r>
            <a:endParaRPr lang="en-US" sz="1600" dirty="0" smtClean="0"/>
          </a:p>
        </p:txBody>
      </p:sp>
      <p:sp>
        <p:nvSpPr>
          <p:cNvPr id="11" name="Rectangle 10"/>
          <p:cNvSpPr/>
          <p:nvPr/>
        </p:nvSpPr>
        <p:spPr bwMode="auto">
          <a:xfrm>
            <a:off x="228600" y="1600201"/>
            <a:ext cx="4229100" cy="1249326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685800" y="2970030"/>
            <a:ext cx="3189767" cy="732508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18872" tIns="118872" rIns="118872" bIns="118872" rtlCol="0">
            <a:spAutoFit/>
          </a:bodyPr>
          <a:lstStyle/>
          <a:p>
            <a:pPr algn="l"/>
            <a:r>
              <a:rPr lang="en-US" sz="1600" b="0" dirty="0" smtClean="0"/>
              <a:t>This is a default text</a:t>
            </a:r>
            <a:r>
              <a:rPr lang="en-US" sz="1600" b="0" baseline="0" dirty="0" smtClean="0"/>
              <a:t> box example</a:t>
            </a:r>
            <a:endParaRPr lang="en-US" sz="1600" b="0" dirty="0"/>
          </a:p>
        </p:txBody>
      </p:sp>
      <p:sp>
        <p:nvSpPr>
          <p:cNvPr id="13" name="TextBox 12"/>
          <p:cNvSpPr txBox="1"/>
          <p:nvPr/>
        </p:nvSpPr>
        <p:spPr bwMode="auto">
          <a:xfrm>
            <a:off x="5486400" y="2126515"/>
            <a:ext cx="1828800" cy="747897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7A17"/>
            </a:solidFill>
            <a:miter lim="800000"/>
            <a:headEnd/>
            <a:tailEnd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118872" tIns="118872" rIns="118872" bIns="118872" rtlCol="0">
            <a:spAutoFit/>
          </a:bodyPr>
          <a:lstStyle/>
          <a:p>
            <a:pPr algn="ctr"/>
            <a:r>
              <a:rPr lang="en-US" sz="1100" dirty="0" smtClean="0"/>
              <a:t>Use this box and arrows for callouts that overlap screenshots</a:t>
            </a:r>
            <a:endParaRPr lang="en-US" sz="1100" dirty="0"/>
          </a:p>
        </p:txBody>
      </p:sp>
      <p:cxnSp>
        <p:nvCxnSpPr>
          <p:cNvPr id="14" name="Straight Arrow Connector 13"/>
          <p:cNvCxnSpPr>
            <a:stCxn id="3" idx="3"/>
          </p:cNvCxnSpPr>
          <p:nvPr/>
        </p:nvCxnSpPr>
        <p:spPr bwMode="auto">
          <a:xfrm flipV="1">
            <a:off x="7315200" y="2498652"/>
            <a:ext cx="925033" cy="1812"/>
          </a:xfrm>
          <a:prstGeom prst="straightConnector1">
            <a:avLst/>
          </a:prstGeom>
          <a:noFill/>
          <a:ln w="19050" algn="ctr">
            <a:solidFill>
              <a:srgbClr val="FF7A17"/>
            </a:solidFill>
            <a:round/>
            <a:headEnd/>
            <a:tailEnd type="arrow"/>
          </a:ln>
        </p:spPr>
      </p:cxnSp>
      <p:cxnSp>
        <p:nvCxnSpPr>
          <p:cNvPr id="15" name="Straight Arrow Connector 14"/>
          <p:cNvCxnSpPr>
            <a:stCxn id="3" idx="2"/>
          </p:cNvCxnSpPr>
          <p:nvPr/>
        </p:nvCxnSpPr>
        <p:spPr bwMode="auto">
          <a:xfrm rot="5400000">
            <a:off x="6115535" y="3149051"/>
            <a:ext cx="559905" cy="10627"/>
          </a:xfrm>
          <a:prstGeom prst="straightConnector1">
            <a:avLst/>
          </a:prstGeom>
          <a:noFill/>
          <a:ln w="19050" algn="ctr">
            <a:solidFill>
              <a:srgbClr val="FF7A17"/>
            </a:solidFill>
            <a:round/>
            <a:headEnd/>
            <a:tailEnd type="arrow"/>
          </a:ln>
        </p:spPr>
      </p:cxnSp>
      <p:cxnSp>
        <p:nvCxnSpPr>
          <p:cNvPr id="16" name="Straight Arrow Connector 15"/>
          <p:cNvCxnSpPr>
            <a:stCxn id="3" idx="0"/>
          </p:cNvCxnSpPr>
          <p:nvPr/>
        </p:nvCxnSpPr>
        <p:spPr bwMode="auto">
          <a:xfrm rot="5400000" flipH="1" flipV="1">
            <a:off x="6141095" y="1866016"/>
            <a:ext cx="520204" cy="794"/>
          </a:xfrm>
          <a:prstGeom prst="straightConnector1">
            <a:avLst/>
          </a:prstGeom>
          <a:noFill/>
          <a:ln w="19050" algn="ctr">
            <a:solidFill>
              <a:srgbClr val="FF7A17"/>
            </a:solidFill>
            <a:round/>
            <a:headEnd/>
            <a:tailEnd type="arrow"/>
          </a:ln>
        </p:spPr>
      </p:cxnSp>
      <p:cxnSp>
        <p:nvCxnSpPr>
          <p:cNvPr id="17" name="Straight Arrow Connector 16"/>
          <p:cNvCxnSpPr/>
          <p:nvPr/>
        </p:nvCxnSpPr>
        <p:spPr bwMode="auto">
          <a:xfrm rot="10800000" flipV="1">
            <a:off x="4550742" y="2509283"/>
            <a:ext cx="925027" cy="1"/>
          </a:xfrm>
          <a:prstGeom prst="straightConnector1">
            <a:avLst/>
          </a:prstGeom>
          <a:noFill/>
          <a:ln w="19050" algn="ctr">
            <a:solidFill>
              <a:srgbClr val="FF7A17"/>
            </a:solidFill>
            <a:round/>
            <a:headEnd/>
            <a:tailEnd type="arrow"/>
          </a:ln>
        </p:spPr>
      </p:cxnSp>
      <p:sp>
        <p:nvSpPr>
          <p:cNvPr id="18" name="Left-Right Arrow 17"/>
          <p:cNvSpPr/>
          <p:nvPr/>
        </p:nvSpPr>
        <p:spPr bwMode="auto">
          <a:xfrm>
            <a:off x="640611" y="5446527"/>
            <a:ext cx="8086784" cy="784152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bIns="91440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comScore can provide best of breed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gray">
          <a:xfrm>
            <a:off x="368737" y="1746397"/>
            <a:ext cx="3995928" cy="4651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7BC7F1"/>
            </a:solidFill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18872" tIns="118872" rIns="118872" bIns="118872" anchor="ctr" anchorCtr="1"/>
          <a:lstStyle/>
          <a:p>
            <a:pPr lvl="0" algn="ctr" fontAlgn="ctr">
              <a:spcBef>
                <a:spcPts val="0"/>
              </a:spcBef>
              <a:spcAft>
                <a:spcPts val="0"/>
              </a:spcAft>
              <a:buClr>
                <a:srgbClr val="4B4B4B"/>
              </a:buClr>
              <a:buSzPct val="110000"/>
              <a:tabLst>
                <a:tab pos="1262063" algn="l"/>
              </a:tabLst>
              <a:defRPr/>
            </a:pPr>
            <a:r>
              <a:rPr lang="en-US" sz="1800" b="0" kern="0" dirty="0" smtClean="0">
                <a:solidFill>
                  <a:schemeClr val="bg1"/>
                </a:solidFill>
              </a:rPr>
              <a:t>Click to edit Master text styles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33916" y="4848446"/>
            <a:ext cx="8686800" cy="40403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18872" tIns="118872" rIns="128016" bIns="118872" rtlCol="0" anchor="ctr" anchorCtr="0"/>
          <a:lstStyle/>
          <a:p>
            <a:pPr marL="0" lvl="1" algn="ctr"/>
            <a:r>
              <a:rPr lang="en-US" sz="1600" dirty="0" smtClean="0"/>
              <a:t>Select and</a:t>
            </a:r>
            <a:r>
              <a:rPr lang="en-US" sz="1600" baseline="0" dirty="0" smtClean="0"/>
              <a:t> t</a:t>
            </a:r>
            <a:r>
              <a:rPr lang="en-US" sz="1600" dirty="0" smtClean="0"/>
              <a:t>ype</a:t>
            </a:r>
            <a:r>
              <a:rPr lang="en-US" sz="1600" baseline="0" dirty="0" smtClean="0"/>
              <a:t> text here for callout text bar at bottom of slide </a:t>
            </a:r>
            <a:endParaRPr lang="en-US" sz="1600" dirty="0" smtClean="0"/>
          </a:p>
        </p:txBody>
      </p:sp>
      <p:sp>
        <p:nvSpPr>
          <p:cNvPr id="21" name="Rectangle 20"/>
          <p:cNvSpPr/>
          <p:nvPr/>
        </p:nvSpPr>
        <p:spPr bwMode="auto">
          <a:xfrm>
            <a:off x="228600" y="1600201"/>
            <a:ext cx="4229100" cy="1249326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685800" y="2970030"/>
            <a:ext cx="3189767" cy="732508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18872" tIns="118872" rIns="118872" bIns="118872" rtlCol="0">
            <a:spAutoFit/>
          </a:bodyPr>
          <a:lstStyle/>
          <a:p>
            <a:pPr algn="l"/>
            <a:r>
              <a:rPr lang="en-US" sz="1600" b="0" dirty="0" smtClean="0"/>
              <a:t>This is a default text</a:t>
            </a:r>
            <a:r>
              <a:rPr lang="en-US" sz="1600" b="0" baseline="0" dirty="0" smtClean="0"/>
              <a:t> box example</a:t>
            </a:r>
            <a:endParaRPr lang="en-US" sz="1600" b="0" dirty="0"/>
          </a:p>
        </p:txBody>
      </p:sp>
      <p:sp>
        <p:nvSpPr>
          <p:cNvPr id="23" name="TextBox 22"/>
          <p:cNvSpPr txBox="1"/>
          <p:nvPr userDrawn="1"/>
        </p:nvSpPr>
        <p:spPr bwMode="auto">
          <a:xfrm>
            <a:off x="5486400" y="2126515"/>
            <a:ext cx="1828800" cy="747897"/>
          </a:xfrm>
          <a:prstGeom prst="rect">
            <a:avLst/>
          </a:prstGeom>
          <a:solidFill>
            <a:schemeClr val="bg1"/>
          </a:solidFill>
          <a:ln w="19050" algn="ctr">
            <a:solidFill>
              <a:srgbClr val="FF7A17"/>
            </a:solidFill>
            <a:miter lim="800000"/>
            <a:headEnd/>
            <a:tailEnd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lIns="118872" tIns="118872" rIns="118872" bIns="118872" rtlCol="0">
            <a:spAutoFit/>
          </a:bodyPr>
          <a:lstStyle/>
          <a:p>
            <a:pPr algn="ctr"/>
            <a:r>
              <a:rPr lang="en-US" sz="1100" dirty="0" smtClean="0"/>
              <a:t>Use this box and arrows for callouts that overlap screenshots</a:t>
            </a:r>
            <a:endParaRPr lang="en-US" sz="1100" dirty="0"/>
          </a:p>
        </p:txBody>
      </p:sp>
      <p:cxnSp>
        <p:nvCxnSpPr>
          <p:cNvPr id="24" name="Straight Arrow Connector 23"/>
          <p:cNvCxnSpPr>
            <a:stCxn id="3" idx="3"/>
          </p:cNvCxnSpPr>
          <p:nvPr userDrawn="1"/>
        </p:nvCxnSpPr>
        <p:spPr bwMode="auto">
          <a:xfrm flipV="1">
            <a:off x="7315200" y="2498652"/>
            <a:ext cx="925033" cy="1812"/>
          </a:xfrm>
          <a:prstGeom prst="straightConnector1">
            <a:avLst/>
          </a:prstGeom>
          <a:noFill/>
          <a:ln w="19050" algn="ctr">
            <a:solidFill>
              <a:srgbClr val="FF7A17"/>
            </a:solidFill>
            <a:round/>
            <a:headEnd/>
            <a:tailEnd type="arrow"/>
          </a:ln>
        </p:spPr>
      </p:cxnSp>
      <p:cxnSp>
        <p:nvCxnSpPr>
          <p:cNvPr id="25" name="Straight Arrow Connector 24"/>
          <p:cNvCxnSpPr>
            <a:stCxn id="3" idx="2"/>
          </p:cNvCxnSpPr>
          <p:nvPr userDrawn="1"/>
        </p:nvCxnSpPr>
        <p:spPr bwMode="auto">
          <a:xfrm rot="5400000">
            <a:off x="6115535" y="3149051"/>
            <a:ext cx="559905" cy="10627"/>
          </a:xfrm>
          <a:prstGeom prst="straightConnector1">
            <a:avLst/>
          </a:prstGeom>
          <a:noFill/>
          <a:ln w="19050" algn="ctr">
            <a:solidFill>
              <a:srgbClr val="FF7A17"/>
            </a:solidFill>
            <a:round/>
            <a:headEnd/>
            <a:tailEnd type="arrow"/>
          </a:ln>
        </p:spPr>
      </p:cxnSp>
      <p:cxnSp>
        <p:nvCxnSpPr>
          <p:cNvPr id="26" name="Straight Arrow Connector 25"/>
          <p:cNvCxnSpPr>
            <a:stCxn id="3" idx="0"/>
          </p:cNvCxnSpPr>
          <p:nvPr userDrawn="1"/>
        </p:nvCxnSpPr>
        <p:spPr bwMode="auto">
          <a:xfrm rot="5400000" flipH="1" flipV="1">
            <a:off x="6141095" y="1866016"/>
            <a:ext cx="520204" cy="794"/>
          </a:xfrm>
          <a:prstGeom prst="straightConnector1">
            <a:avLst/>
          </a:prstGeom>
          <a:noFill/>
          <a:ln w="19050" algn="ctr">
            <a:solidFill>
              <a:srgbClr val="FF7A17"/>
            </a:solidFill>
            <a:round/>
            <a:headEnd/>
            <a:tailEnd type="arrow"/>
          </a:ln>
        </p:spPr>
      </p:cxnSp>
      <p:cxnSp>
        <p:nvCxnSpPr>
          <p:cNvPr id="27" name="Straight Arrow Connector 26"/>
          <p:cNvCxnSpPr/>
          <p:nvPr userDrawn="1"/>
        </p:nvCxnSpPr>
        <p:spPr bwMode="auto">
          <a:xfrm rot="10800000" flipV="1">
            <a:off x="4550742" y="2509283"/>
            <a:ext cx="925027" cy="1"/>
          </a:xfrm>
          <a:prstGeom prst="straightConnector1">
            <a:avLst/>
          </a:prstGeom>
          <a:noFill/>
          <a:ln w="19050" algn="ctr">
            <a:solidFill>
              <a:srgbClr val="FF7A17"/>
            </a:solidFill>
            <a:round/>
            <a:headEnd/>
            <a:tailEnd type="arrow"/>
          </a:ln>
        </p:spPr>
      </p:cxnSp>
      <p:sp>
        <p:nvSpPr>
          <p:cNvPr id="28" name="Left-Right Arrow 27"/>
          <p:cNvSpPr/>
          <p:nvPr userDrawn="1"/>
        </p:nvSpPr>
        <p:spPr bwMode="auto">
          <a:xfrm>
            <a:off x="640611" y="5446527"/>
            <a:ext cx="8086784" cy="784152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bIns="91440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comScore can provide best of breed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9" name="Text Box 15"/>
          <p:cNvSpPr txBox="1">
            <a:spLocks noChangeArrowheads="1"/>
          </p:cNvSpPr>
          <p:nvPr userDrawn="1"/>
        </p:nvSpPr>
        <p:spPr bwMode="gray">
          <a:xfrm>
            <a:off x="368737" y="1746397"/>
            <a:ext cx="3995928" cy="4651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7BC7F1"/>
            </a:solidFill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18872" tIns="118872" rIns="118872" bIns="118872" anchor="ctr" anchorCtr="1"/>
          <a:lstStyle/>
          <a:p>
            <a:pPr lvl="0" algn="ctr" fontAlgn="ctr">
              <a:spcBef>
                <a:spcPts val="0"/>
              </a:spcBef>
              <a:spcAft>
                <a:spcPts val="0"/>
              </a:spcAft>
              <a:buClr>
                <a:srgbClr val="4B4B4B"/>
              </a:buClr>
              <a:buSzPct val="110000"/>
              <a:tabLst>
                <a:tab pos="1262063" algn="l"/>
              </a:tabLst>
              <a:defRPr/>
            </a:pPr>
            <a:r>
              <a:rPr lang="en-US" sz="1800" b="0" kern="0" dirty="0" smtClean="0">
                <a:solidFill>
                  <a:schemeClr val="bg1"/>
                </a:solidFill>
              </a:rPr>
              <a:t>Click to edit Master text styles</a:t>
            </a:r>
          </a:p>
        </p:txBody>
      </p:sp>
      <p:sp>
        <p:nvSpPr>
          <p:cNvPr id="30" name="Rectangle 29"/>
          <p:cNvSpPr/>
          <p:nvPr userDrawn="1"/>
        </p:nvSpPr>
        <p:spPr>
          <a:xfrm>
            <a:off x="233916" y="4848446"/>
            <a:ext cx="8686800" cy="40403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118872" tIns="118872" rIns="128016" bIns="118872" rtlCol="0" anchor="ctr" anchorCtr="0"/>
          <a:lstStyle/>
          <a:p>
            <a:pPr marL="0" lvl="1" algn="ctr"/>
            <a:r>
              <a:rPr lang="en-US" sz="1600" dirty="0" smtClean="0"/>
              <a:t>Select and</a:t>
            </a:r>
            <a:r>
              <a:rPr lang="en-US" sz="1600" baseline="0" dirty="0" smtClean="0"/>
              <a:t> t</a:t>
            </a:r>
            <a:r>
              <a:rPr lang="en-US" sz="1600" dirty="0" smtClean="0"/>
              <a:t>ype</a:t>
            </a:r>
            <a:r>
              <a:rPr lang="en-US" sz="1600" baseline="0" dirty="0" smtClean="0"/>
              <a:t> text here for callout text bar at bottom of slide </a:t>
            </a:r>
            <a:endParaRPr lang="en-US" sz="1600" dirty="0" smtClean="0"/>
          </a:p>
        </p:txBody>
      </p:sp>
      <p:sp>
        <p:nvSpPr>
          <p:cNvPr id="31" name="Rectangle 30"/>
          <p:cNvSpPr/>
          <p:nvPr userDrawn="1"/>
        </p:nvSpPr>
        <p:spPr bwMode="auto">
          <a:xfrm>
            <a:off x="228600" y="1600201"/>
            <a:ext cx="4229100" cy="1249326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32" name="TextBox 31"/>
          <p:cNvSpPr txBox="1"/>
          <p:nvPr userDrawn="1"/>
        </p:nvSpPr>
        <p:spPr bwMode="auto">
          <a:xfrm>
            <a:off x="685800" y="2970030"/>
            <a:ext cx="3189767" cy="732508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 lIns="118872" tIns="118872" rIns="118872" bIns="118872" rtlCol="0">
            <a:spAutoFit/>
          </a:bodyPr>
          <a:lstStyle/>
          <a:p>
            <a:pPr algn="l"/>
            <a:r>
              <a:rPr lang="en-US" sz="1600" b="0" dirty="0" smtClean="0"/>
              <a:t>This is a default text</a:t>
            </a:r>
            <a:r>
              <a:rPr lang="en-US" sz="1600" b="0" baseline="0" dirty="0" smtClean="0"/>
              <a:t> box example</a:t>
            </a:r>
            <a:endParaRPr lang="en-US" sz="1600" b="0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cS_newlogo_3inch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06413"/>
            <a:ext cx="31242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53" descr="coveretc_7_09feb09_nota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813050"/>
            <a:ext cx="9140825" cy="404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410200"/>
            <a:ext cx="6248400" cy="990600"/>
          </a:xfrm>
        </p:spPr>
        <p:txBody>
          <a:bodyPr/>
          <a:lstStyle>
            <a:lvl1pPr marL="0" indent="0" algn="l">
              <a:buNone/>
              <a:defRPr sz="1400" b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904999"/>
            <a:ext cx="6781800" cy="1695451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S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53" descr="coveretc_7_09feb09_not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13050"/>
            <a:ext cx="9140825" cy="404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4" descr="cS_newlogo_3inc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06413"/>
            <a:ext cx="31242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53" descr="coveretc_7_09feb09_nota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13050"/>
            <a:ext cx="9140825" cy="404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2057398"/>
            <a:ext cx="8001000" cy="685801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solidFill>
                  <a:schemeClr val="accent3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500" y="1257300"/>
            <a:ext cx="8001000" cy="800100"/>
          </a:xfrm>
        </p:spPr>
        <p:txBody>
          <a:bodyPr lIns="118872" anchor="b" anchorCtr="0">
            <a:noAutofit/>
          </a:bodyPr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571500" y="6057900"/>
            <a:ext cx="8001000" cy="457200"/>
          </a:xfrm>
        </p:spPr>
        <p:txBody>
          <a:bodyPr tIns="0" bIns="0" anchor="t" anchorCtr="0">
            <a:noAutofit/>
          </a:bodyPr>
          <a:lstStyle>
            <a:lvl1pPr marL="0" indent="0">
              <a:spcAft>
                <a:spcPts val="300"/>
              </a:spcAft>
              <a:buNone/>
              <a:defRPr>
                <a:solidFill>
                  <a:schemeClr val="bg1"/>
                </a:solidFill>
              </a:defRPr>
            </a:lvl1pPr>
            <a:lvl2pPr marL="0" indent="0">
              <a:buNone/>
              <a:defRPr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71500" y="6400800"/>
            <a:ext cx="8001000" cy="457200"/>
          </a:xfrm>
        </p:spPr>
        <p:txBody>
          <a:bodyPr tIns="0" bIns="0" anchor="t" anchorCtr="0">
            <a:noAutofit/>
          </a:bodyPr>
          <a:lstStyle>
            <a:lvl1pPr marL="0" indent="0">
              <a:spcAft>
                <a:spcPts val="300"/>
              </a:spcAft>
              <a:buNone/>
              <a:defRPr sz="1600" b="0">
                <a:solidFill>
                  <a:schemeClr val="bg1"/>
                </a:solidFill>
              </a:defRPr>
            </a:lvl1pPr>
            <a:lvl2pPr marL="0" indent="0">
              <a:buNone/>
              <a:defRPr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14" descr="cS_newlogo_3inc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06413"/>
            <a:ext cx="31242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 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1"/>
            <a:ext cx="8686800" cy="5029200"/>
          </a:xfrm>
        </p:spPr>
        <p:txBody>
          <a:bodyPr/>
          <a:lstStyle>
            <a:lvl1pPr marL="347472" indent="-347472">
              <a:buClr>
                <a:schemeClr val="bg1"/>
              </a:buClr>
              <a:tabLst>
                <a:tab pos="1143000" algn="l"/>
              </a:tabLst>
              <a:defRPr sz="2000"/>
            </a:lvl1pPr>
            <a:lvl2pPr marL="347472" indent="-34747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1"/>
              </a:buClr>
              <a:defRPr sz="2000" b="1">
                <a:solidFill>
                  <a:schemeClr val="accent3"/>
                </a:solidFill>
              </a:defRPr>
            </a:lvl2pPr>
            <a:lvl3pPr marL="347472" indent="118872">
              <a:buFont typeface="Wingdings" pitchFamily="2" charset="2"/>
              <a:buChar char="§"/>
              <a:defRPr/>
            </a:lvl3pPr>
            <a:lvl4pPr marL="347472" indent="347472">
              <a:defRPr b="0">
                <a:solidFill>
                  <a:schemeClr val="tx1"/>
                </a:solidFill>
              </a:defRPr>
            </a:lvl4pPr>
            <a:lvl5pPr marL="347472" indent="347472">
              <a:defRPr i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800600" y="6172200"/>
            <a:ext cx="4114800" cy="571500"/>
          </a:xfrm>
        </p:spPr>
        <p:txBody>
          <a:bodyPr bIns="100584" anchor="b" anchorCtr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  <a:defRPr sz="800" b="0">
                <a:solidFill>
                  <a:schemeClr val="tx1"/>
                </a:solidFill>
              </a:defRPr>
            </a:lvl1pPr>
            <a:lvl2pPr marL="0" indent="0">
              <a:buClr>
                <a:schemeClr val="tx1"/>
              </a:buClr>
              <a:buFontTx/>
              <a:buNone/>
              <a:defRPr sz="1400" b="1">
                <a:solidFill>
                  <a:schemeClr val="tx1"/>
                </a:solidFill>
              </a:defRPr>
            </a:lvl2pPr>
            <a:lvl3pPr marL="228600" indent="0">
              <a:defRPr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 Title and Content w/Callou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1"/>
            <a:ext cx="8686800" cy="4364664"/>
          </a:xfrm>
        </p:spPr>
        <p:txBody>
          <a:bodyPr/>
          <a:lstStyle>
            <a:lvl4pPr>
              <a:defRPr>
                <a:solidFill>
                  <a:schemeClr val="accent3"/>
                </a:solidFill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800600" y="6172200"/>
            <a:ext cx="4114800" cy="571500"/>
          </a:xfrm>
        </p:spPr>
        <p:txBody>
          <a:bodyPr bIns="100584" anchor="b" anchorCtr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  <a:defRPr sz="800" b="0">
                <a:solidFill>
                  <a:schemeClr val="tx1"/>
                </a:solidFill>
              </a:defRPr>
            </a:lvl1pPr>
            <a:lvl2pPr marL="0" indent="0">
              <a:buClr>
                <a:schemeClr val="tx1"/>
              </a:buClr>
              <a:buFontTx/>
              <a:buNone/>
              <a:defRPr sz="1400" b="1">
                <a:solidFill>
                  <a:schemeClr val="tx1"/>
                </a:solidFill>
              </a:defRPr>
            </a:lvl2pPr>
            <a:lvl3pPr marL="228600" indent="0">
              <a:defRPr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6"/>
          </p:nvPr>
        </p:nvSpPr>
        <p:spPr>
          <a:xfrm>
            <a:off x="232144" y="5582097"/>
            <a:ext cx="8686800" cy="4572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  <a:lvl4pPr>
              <a:defRPr>
                <a:solidFill>
                  <a:schemeClr val="accent3"/>
                </a:solidFill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 Non-Bulleted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029200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1200"/>
              </a:spcBef>
              <a:buNone/>
              <a:defRPr sz="2400"/>
            </a:lvl1pPr>
            <a:lvl2pPr marL="0" indent="0">
              <a:lnSpc>
                <a:spcPct val="150000"/>
              </a:lnSpc>
              <a:spcBef>
                <a:spcPts val="1200"/>
              </a:spcBef>
              <a:spcAft>
                <a:spcPts val="600"/>
              </a:spcAft>
              <a:buNone/>
              <a:defRPr sz="1800" b="1" i="0">
                <a:solidFill>
                  <a:schemeClr val="tx1"/>
                </a:solidFill>
              </a:defRPr>
            </a:lvl2pPr>
            <a:lvl3pPr marL="0" indent="0">
              <a:lnSpc>
                <a:spcPct val="150000"/>
              </a:lnSpc>
              <a:spcAft>
                <a:spcPts val="300"/>
              </a:spcAft>
              <a:defRPr sz="1600" b="0"/>
            </a:lvl3pPr>
            <a:lvl4pPr>
              <a:lnSpc>
                <a:spcPct val="150000"/>
              </a:lnSpc>
              <a:defRPr sz="1400">
                <a:solidFill>
                  <a:schemeClr val="tx1"/>
                </a:solidFill>
              </a:defRPr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800600" y="6172200"/>
            <a:ext cx="4114800" cy="571500"/>
          </a:xfrm>
        </p:spPr>
        <p:txBody>
          <a:bodyPr bIns="100584" anchor="b" anchorCtr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  <a:defRPr sz="800" b="0">
                <a:solidFill>
                  <a:schemeClr val="tx1"/>
                </a:solidFill>
              </a:defRPr>
            </a:lvl1pPr>
            <a:lvl2pPr marL="0" indent="0">
              <a:buClr>
                <a:schemeClr val="tx1"/>
              </a:buClr>
              <a:buFontTx/>
              <a:buNone/>
              <a:defRPr sz="1400" b="1">
                <a:solidFill>
                  <a:schemeClr val="tx1"/>
                </a:solidFill>
              </a:defRPr>
            </a:lvl2pPr>
            <a:lvl3pPr marL="228600" indent="0">
              <a:defRPr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800600" y="6172200"/>
            <a:ext cx="4114800" cy="571500"/>
          </a:xfrm>
        </p:spPr>
        <p:txBody>
          <a:bodyPr bIns="100584" anchor="b" anchorCtr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  <a:defRPr sz="800" b="0">
                <a:solidFill>
                  <a:schemeClr val="tx1"/>
                </a:solidFill>
              </a:defRPr>
            </a:lvl1pPr>
            <a:lvl2pPr marL="0" indent="0">
              <a:buClr>
                <a:schemeClr val="tx1"/>
              </a:buClr>
              <a:buFontTx/>
              <a:buNone/>
              <a:defRPr sz="1400" b="1">
                <a:solidFill>
                  <a:schemeClr val="tx1"/>
                </a:solidFill>
              </a:defRPr>
            </a:lvl2pPr>
            <a:lvl3pPr marL="228600" indent="0">
              <a:defRPr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6" name="Picture 12" descr="blueHeaderPlain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6"/>
            <a:ext cx="9144000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76073" y="2628900"/>
            <a:ext cx="8001000" cy="12573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S Report Analysis plus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1"/>
            <a:ext cx="8686800" cy="1714499"/>
          </a:xfrm>
        </p:spPr>
        <p:txBody>
          <a:bodyPr/>
          <a:lstStyle>
            <a:lvl1pPr>
              <a:defRPr sz="14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800600" y="6172200"/>
            <a:ext cx="4114800" cy="571500"/>
          </a:xfrm>
        </p:spPr>
        <p:txBody>
          <a:bodyPr bIns="100584" anchor="b" anchorCtr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  <a:defRPr sz="800" b="0">
                <a:solidFill>
                  <a:schemeClr val="tx1"/>
                </a:solidFill>
              </a:defRPr>
            </a:lvl1pPr>
            <a:lvl2pPr marL="0" indent="0">
              <a:buClr>
                <a:schemeClr val="tx1"/>
              </a:buClr>
              <a:buFontTx/>
              <a:buNone/>
              <a:defRPr sz="1400" b="1">
                <a:solidFill>
                  <a:schemeClr val="tx1"/>
                </a:solidFill>
              </a:defRPr>
            </a:lvl2pPr>
            <a:lvl3pPr marL="228600" indent="0">
              <a:defRPr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6"/>
          </p:nvPr>
        </p:nvSpPr>
        <p:spPr>
          <a:xfrm>
            <a:off x="228600" y="2857500"/>
            <a:ext cx="86868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 Side-by-Side Report Analysis plus 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1"/>
            <a:ext cx="3200400" cy="4906925"/>
          </a:xfrm>
        </p:spPr>
        <p:txBody>
          <a:bodyPr/>
          <a:lstStyle>
            <a:lvl1pPr>
              <a:defRPr sz="14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800600" y="6172200"/>
            <a:ext cx="4114800" cy="571500"/>
          </a:xfrm>
        </p:spPr>
        <p:txBody>
          <a:bodyPr bIns="100584" anchor="b" anchorCtr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  <a:defRPr sz="800" b="0">
                <a:solidFill>
                  <a:schemeClr val="tx1"/>
                </a:solidFill>
              </a:defRPr>
            </a:lvl1pPr>
            <a:lvl2pPr marL="0" indent="0">
              <a:buClr>
                <a:schemeClr val="tx1"/>
              </a:buClr>
              <a:buFontTx/>
              <a:buNone/>
              <a:defRPr sz="1400" b="1">
                <a:solidFill>
                  <a:schemeClr val="tx1"/>
                </a:solidFill>
              </a:defRPr>
            </a:lvl2pPr>
            <a:lvl3pPr marL="228600" indent="0">
              <a:defRPr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6"/>
          </p:nvPr>
        </p:nvSpPr>
        <p:spPr>
          <a:xfrm>
            <a:off x="3646968" y="1148316"/>
            <a:ext cx="5257800" cy="49095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S 2 Column with Label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5"/>
          <p:cNvSpPr txBox="1">
            <a:spLocks noChangeArrowheads="1"/>
          </p:cNvSpPr>
          <p:nvPr userDrawn="1"/>
        </p:nvSpPr>
        <p:spPr bwMode="gray">
          <a:xfrm>
            <a:off x="4800600" y="1714500"/>
            <a:ext cx="3995928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7BC7F1"/>
            </a:solidFill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 anchorCtr="1"/>
          <a:lstStyle/>
          <a:p>
            <a:pPr marL="177800" indent="-177800" algn="ctr">
              <a:defRPr/>
            </a:pP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gray">
          <a:xfrm>
            <a:off x="347472" y="1714500"/>
            <a:ext cx="3995928" cy="5715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7BC7F1"/>
            </a:solidFill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 anchorCtr="1"/>
          <a:lstStyle/>
          <a:p>
            <a:pPr marL="177800" indent="-177800" algn="ctr">
              <a:defRPr/>
            </a:pPr>
            <a:endParaRPr lang="en-US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8600" y="1143001"/>
            <a:ext cx="8686800" cy="457199"/>
          </a:xfrm>
        </p:spPr>
        <p:txBody>
          <a:bodyPr>
            <a:noAutofit/>
          </a:bodyPr>
          <a:lstStyle>
            <a:lvl1pPr algn="ctr">
              <a:buNone/>
              <a:defRPr sz="2000"/>
            </a:lvl1pPr>
            <a:lvl2pPr>
              <a:buNone/>
              <a:defRPr>
                <a:solidFill>
                  <a:schemeClr val="tx1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42900" y="1714499"/>
            <a:ext cx="4000500" cy="571500"/>
          </a:xfrm>
        </p:spPr>
        <p:txBody>
          <a:bodyPr tIns="118872" bIns="118872" anchor="ctr" anchorCtr="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bg1"/>
                </a:solidFill>
              </a:defRPr>
            </a:lvl1pPr>
            <a:lvl2pPr marL="118872" indent="-228600">
              <a:buClr>
                <a:schemeClr val="tx1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2pPr>
            <a:lvl3pPr marL="228600" indent="0">
              <a:defRPr/>
            </a:lvl3pPr>
            <a:lvl4pPr marL="228600" indent="0">
              <a:defRPr/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28600" y="1600200"/>
            <a:ext cx="4229100" cy="4455041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686300" y="1600200"/>
            <a:ext cx="4229100" cy="4455041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42900" y="2400300"/>
            <a:ext cx="4000500" cy="3657600"/>
          </a:xfrm>
        </p:spPr>
        <p:txBody>
          <a:bodyPr/>
          <a:lstStyle>
            <a:lvl1pPr marL="228600" indent="-228600" algn="l">
              <a:spcAft>
                <a:spcPts val="300"/>
              </a:spcAft>
              <a:buFont typeface="Wingdings" pitchFamily="2" charset="2"/>
              <a:buChar char="§"/>
              <a:defRPr sz="1600" b="1">
                <a:solidFill>
                  <a:schemeClr val="tx1"/>
                </a:solidFill>
              </a:defRPr>
            </a:lvl1pPr>
            <a:lvl2pPr marL="228600" indent="0">
              <a:spcAft>
                <a:spcPts val="600"/>
              </a:spcAft>
              <a:buClr>
                <a:schemeClr val="tx1"/>
              </a:buClr>
              <a:buFontTx/>
              <a:buNone/>
              <a:defRPr sz="1600" b="0">
                <a:solidFill>
                  <a:schemeClr val="tx1"/>
                </a:solidFill>
              </a:defRPr>
            </a:lvl2pPr>
            <a:lvl3pPr marL="228600" indent="0">
              <a:defRPr b="1"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796028" y="1714499"/>
            <a:ext cx="4000500" cy="571500"/>
          </a:xfrm>
        </p:spPr>
        <p:txBody>
          <a:bodyPr tIns="118872" bIns="118872" anchor="ctr" anchorCtr="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bg1"/>
                </a:solidFill>
              </a:defRPr>
            </a:lvl1pPr>
            <a:lvl2pPr marL="118872" indent="-228600">
              <a:buClr>
                <a:schemeClr val="tx1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</a:defRPr>
            </a:lvl2pPr>
            <a:lvl3pPr marL="228600" indent="0">
              <a:defRPr/>
            </a:lvl3pPr>
            <a:lvl4pPr marL="228600" indent="0">
              <a:defRPr/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28600" y="1600200"/>
            <a:ext cx="4229100" cy="4455041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686300" y="1600200"/>
            <a:ext cx="4229100" cy="4455041"/>
          </a:xfrm>
          <a:prstGeom prst="rect">
            <a:avLst/>
          </a:prstGeom>
          <a:noFill/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itchFamily="-123" charset="0"/>
              <a:ea typeface="ＭＳ Ｐゴシック" pitchFamily="-123" charset="-128"/>
              <a:cs typeface="ＭＳ Ｐゴシック" pitchFamily="-123" charset="-128"/>
            </a:endParaRP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4800600" y="6172200"/>
            <a:ext cx="4114800" cy="571500"/>
          </a:xfrm>
        </p:spPr>
        <p:txBody>
          <a:bodyPr bIns="100584" anchor="b" anchorCtr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Font typeface="Wingdings" pitchFamily="2" charset="2"/>
              <a:buNone/>
              <a:defRPr sz="800" b="0">
                <a:solidFill>
                  <a:schemeClr val="tx1"/>
                </a:solidFill>
              </a:defRPr>
            </a:lvl1pPr>
            <a:lvl2pPr marL="0" indent="0">
              <a:buClr>
                <a:schemeClr val="tx1"/>
              </a:buClr>
              <a:buFontTx/>
              <a:buNone/>
              <a:defRPr sz="1400" b="1">
                <a:solidFill>
                  <a:schemeClr val="tx1"/>
                </a:solidFill>
              </a:defRPr>
            </a:lvl2pPr>
            <a:lvl3pPr marL="228600" indent="0">
              <a:defRPr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800600" y="2403844"/>
            <a:ext cx="4000500" cy="3657600"/>
          </a:xfrm>
        </p:spPr>
        <p:txBody>
          <a:bodyPr/>
          <a:lstStyle>
            <a:lvl1pPr marL="228600" indent="-228600" algn="l">
              <a:spcAft>
                <a:spcPts val="300"/>
              </a:spcAft>
              <a:buFont typeface="Wingdings" pitchFamily="2" charset="2"/>
              <a:buChar char="§"/>
              <a:defRPr sz="1600" b="1">
                <a:solidFill>
                  <a:schemeClr val="tx1"/>
                </a:solidFill>
              </a:defRPr>
            </a:lvl1pPr>
            <a:lvl2pPr marL="228600" indent="0">
              <a:spcAft>
                <a:spcPts val="600"/>
              </a:spcAft>
              <a:buClr>
                <a:schemeClr val="tx1"/>
              </a:buClr>
              <a:buFontTx/>
              <a:buNone/>
              <a:defRPr sz="1600" b="0">
                <a:solidFill>
                  <a:schemeClr val="tx1"/>
                </a:solidFill>
              </a:defRPr>
            </a:lvl2pPr>
            <a:lvl3pPr marL="228600" indent="0">
              <a:defRPr b="1">
                <a:solidFill>
                  <a:schemeClr val="accent3"/>
                </a:solidFill>
              </a:defRPr>
            </a:lvl3pPr>
            <a:lvl4pPr marL="228600" indent="0">
              <a:defRPr sz="1400" b="0">
                <a:solidFill>
                  <a:schemeClr val="tx1"/>
                </a:solidFill>
              </a:defRPr>
            </a:lvl4pPr>
            <a:lvl5pPr marL="228600" indent="0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</p:cSld>
  <p:clrMapOvr>
    <a:masterClrMapping/>
  </p:clrMapOvr>
  <p:transition>
    <p:wipe dir="r"/>
  </p:transition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228600" y="0"/>
            <a:ext cx="8686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8872" tIns="0" rIns="118872" bIns="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gray">
          <a:xfrm>
            <a:off x="228600" y="1143001"/>
            <a:ext cx="8686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8872" tIns="118872" rIns="118872" bIns="118872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22244" name="Rectangle 4"/>
          <p:cNvSpPr>
            <a:spLocks noChangeArrowheads="1"/>
          </p:cNvSpPr>
          <p:nvPr/>
        </p:nvSpPr>
        <p:spPr bwMode="auto">
          <a:xfrm>
            <a:off x="4378325" y="6543675"/>
            <a:ext cx="387350" cy="9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>
            <a:prstTxWarp prst="textNoShape">
              <a:avLst/>
            </a:prstTxWarp>
            <a:spAutoFit/>
          </a:bodyPr>
          <a:lstStyle/>
          <a:p>
            <a:pPr algn="ctr" eaLnBrk="0" hangingPunct="0">
              <a:defRPr/>
            </a:pPr>
            <a:fld id="{BD84106B-2823-4786-BC06-D18267201E81}" type="slidenum">
              <a:rPr lang="en-US" sz="600" b="0">
                <a:solidFill>
                  <a:schemeClr val="tx1"/>
                </a:solidFill>
              </a:rPr>
              <a:pPr algn="ctr" eaLnBrk="0" hangingPunct="0">
                <a:defRPr/>
              </a:pPr>
              <a:t>‹#›</a:t>
            </a:fld>
            <a:endParaRPr lang="en-US" sz="800" b="0" dirty="0">
              <a:solidFill>
                <a:srgbClr val="000000"/>
              </a:solidFill>
            </a:endParaRPr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auto">
          <a:xfrm>
            <a:off x="2686050" y="6499225"/>
            <a:ext cx="172579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>
            <a:prstTxWarp prst="textNoShape">
              <a:avLst/>
            </a:prstTxWarp>
            <a:spAutoFit/>
          </a:bodyPr>
          <a:lstStyle/>
          <a:p>
            <a:pPr algn="r">
              <a:defRPr/>
            </a:pPr>
            <a:r>
              <a:rPr lang="en-US" sz="600" b="0" dirty="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rPr>
              <a:t>© comScore, Inc.  Proprietary and Confidential. </a:t>
            </a:r>
          </a:p>
        </p:txBody>
      </p:sp>
      <p:pic>
        <p:nvPicPr>
          <p:cNvPr id="31" name="Picture 12" descr="blueHeaderPlain2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0"/>
            <a:ext cx="91440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14" descr="cS_newlogo_3inch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46063" y="6370638"/>
            <a:ext cx="18288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Picture 9" descr="orangetop.jpg"/>
          <p:cNvPicPr>
            <a:picLocks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 flipV="1">
            <a:off x="0" y="914400"/>
            <a:ext cx="9144000" cy="36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4" name="Layout Structure Guides" hidden="1"/>
          <p:cNvGrpSpPr/>
          <p:nvPr/>
        </p:nvGrpSpPr>
        <p:grpSpPr>
          <a:xfrm>
            <a:off x="228600" y="118872"/>
            <a:ext cx="8686800" cy="6510528"/>
            <a:chOff x="228600" y="118872"/>
            <a:chExt cx="8686800" cy="6510528"/>
          </a:xfrm>
        </p:grpSpPr>
        <p:sp>
          <p:nvSpPr>
            <p:cNvPr id="45" name="Rectangle 44"/>
            <p:cNvSpPr/>
            <p:nvPr userDrawn="1"/>
          </p:nvSpPr>
          <p:spPr bwMode="auto">
            <a:xfrm>
              <a:off x="228600" y="1143000"/>
              <a:ext cx="8686800" cy="5029200"/>
            </a:xfrm>
            <a:prstGeom prst="rect">
              <a:avLst/>
            </a:prstGeom>
            <a:noFill/>
            <a:ln w="95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23" charset="0"/>
                <a:ea typeface="ＭＳ Ｐゴシック" pitchFamily="-123" charset="-128"/>
                <a:cs typeface="ＭＳ Ｐゴシック" pitchFamily="-123" charset="-128"/>
              </a:endParaRPr>
            </a:p>
          </p:txBody>
        </p:sp>
        <p:sp>
          <p:nvSpPr>
            <p:cNvPr id="46" name="Rectangle 45"/>
            <p:cNvSpPr/>
            <p:nvPr userDrawn="1"/>
          </p:nvSpPr>
          <p:spPr bwMode="auto">
            <a:xfrm>
              <a:off x="228600" y="118872"/>
              <a:ext cx="8686800" cy="685800"/>
            </a:xfrm>
            <a:prstGeom prst="rect">
              <a:avLst/>
            </a:prstGeom>
            <a:noFill/>
            <a:ln w="95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23" charset="0"/>
                <a:ea typeface="ＭＳ Ｐゴシック" pitchFamily="-123" charset="-128"/>
                <a:cs typeface="ＭＳ Ｐゴシック" pitchFamily="-123" charset="-128"/>
              </a:endParaRPr>
            </a:p>
          </p:txBody>
        </p:sp>
        <p:sp>
          <p:nvSpPr>
            <p:cNvPr id="47" name="Rectangle 46"/>
            <p:cNvSpPr/>
            <p:nvPr userDrawn="1"/>
          </p:nvSpPr>
          <p:spPr bwMode="auto">
            <a:xfrm>
              <a:off x="228600" y="6172200"/>
              <a:ext cx="8686800" cy="457200"/>
            </a:xfrm>
            <a:prstGeom prst="rect">
              <a:avLst/>
            </a:prstGeom>
            <a:noFill/>
            <a:ln w="95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23" charset="0"/>
                <a:ea typeface="ＭＳ Ｐゴシック" pitchFamily="-123" charset="-128"/>
                <a:cs typeface="ＭＳ Ｐゴシック" pitchFamily="-123" charset="-128"/>
              </a:endParaRPr>
            </a:p>
          </p:txBody>
        </p:sp>
        <p:sp>
          <p:nvSpPr>
            <p:cNvPr id="48" name="Rectangle 47"/>
            <p:cNvSpPr/>
            <p:nvPr userDrawn="1"/>
          </p:nvSpPr>
          <p:spPr bwMode="auto">
            <a:xfrm>
              <a:off x="228600" y="1600200"/>
              <a:ext cx="4229100" cy="4455041"/>
            </a:xfrm>
            <a:prstGeom prst="rect">
              <a:avLst/>
            </a:prstGeom>
            <a:noFill/>
            <a:ln w="1270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23" charset="0"/>
                <a:ea typeface="ＭＳ Ｐゴシック" pitchFamily="-123" charset="-128"/>
                <a:cs typeface="ＭＳ Ｐゴシック" pitchFamily="-123" charset="-128"/>
              </a:endParaRPr>
            </a:p>
          </p:txBody>
        </p:sp>
        <p:sp>
          <p:nvSpPr>
            <p:cNvPr id="49" name="Rectangle 48"/>
            <p:cNvSpPr/>
            <p:nvPr userDrawn="1"/>
          </p:nvSpPr>
          <p:spPr bwMode="auto">
            <a:xfrm>
              <a:off x="4686300" y="1600200"/>
              <a:ext cx="4229100" cy="4455041"/>
            </a:xfrm>
            <a:prstGeom prst="rect">
              <a:avLst/>
            </a:prstGeom>
            <a:noFill/>
            <a:ln w="12700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23" charset="0"/>
                <a:ea typeface="ＭＳ Ｐゴシック" pitchFamily="-123" charset="-128"/>
                <a:cs typeface="ＭＳ Ｐゴシック" pitchFamily="-123" charset="-128"/>
              </a:endParaRPr>
            </a:p>
          </p:txBody>
        </p:sp>
        <p:sp>
          <p:nvSpPr>
            <p:cNvPr id="50" name="Rectangle 49"/>
            <p:cNvSpPr/>
            <p:nvPr userDrawn="1"/>
          </p:nvSpPr>
          <p:spPr bwMode="auto">
            <a:xfrm>
              <a:off x="342900" y="457200"/>
              <a:ext cx="8458200" cy="342900"/>
            </a:xfrm>
            <a:prstGeom prst="rect">
              <a:avLst/>
            </a:prstGeom>
            <a:noFill/>
            <a:ln w="95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cap="none" normalizeH="0" baseline="0">
                <a:ln>
                  <a:noFill/>
                </a:ln>
                <a:solidFill>
                  <a:schemeClr val="tx2"/>
                </a:solidFill>
                <a:effectLst/>
                <a:latin typeface="Arial" pitchFamily="-123" charset="0"/>
                <a:ea typeface="ＭＳ Ｐゴシック" pitchFamily="-123" charset="-128"/>
                <a:cs typeface="ＭＳ Ｐゴシック" pitchFamily="-123" charset="-128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21" r:id="rId4"/>
    <p:sldLayoutId id="2147483811" r:id="rId5"/>
    <p:sldLayoutId id="2147483813" r:id="rId6"/>
    <p:sldLayoutId id="2147483814" r:id="rId7"/>
    <p:sldLayoutId id="2147483820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12" r:id="rId14"/>
    <p:sldLayoutId id="2147483822" r:id="rId15"/>
  </p:sldLayoutIdLst>
  <p:transition>
    <p:wipe dir="r"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-123" charset="0"/>
          <a:ea typeface="MS PGothic" charset="0"/>
          <a:cs typeface="MS PGothic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-123" charset="0"/>
          <a:ea typeface="MS PGothic" charset="0"/>
          <a:cs typeface="MS PGothic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-123" charset="0"/>
          <a:ea typeface="MS PGothic" charset="0"/>
          <a:cs typeface="MS PGothic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-123" charset="0"/>
          <a:ea typeface="MS PGothic" charset="0"/>
          <a:cs typeface="MS PGothic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pitchFamily="-123" charset="0"/>
          <a:ea typeface="MS PGothic" charset="0"/>
          <a:cs typeface="MS PGothic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pitchFamily="-123" charset="0"/>
          <a:ea typeface="MS PGothic" charset="0"/>
          <a:cs typeface="MS PGothic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pitchFamily="-123" charset="0"/>
          <a:ea typeface="MS PGothic" charset="0"/>
          <a:cs typeface="MS PGothic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pitchFamily="-123" charset="0"/>
          <a:ea typeface="MS PGothic" charset="0"/>
          <a:cs typeface="MS PGothic" charset="0"/>
        </a:defRPr>
      </a:lvl9pPr>
    </p:titleStyle>
    <p:bodyStyle>
      <a:lvl1pPr marL="228600" indent="-228600" algn="l" rtl="0" eaLnBrk="1" fontAlgn="ctr" hangingPunct="1">
        <a:spcBef>
          <a:spcPts val="600"/>
        </a:spcBef>
        <a:spcAft>
          <a:spcPts val="600"/>
        </a:spcAft>
        <a:buClr>
          <a:srgbClr val="4B4B4B"/>
        </a:buClr>
        <a:buSzPct val="110000"/>
        <a:buFont typeface="Wingdings" pitchFamily="-123" charset="2"/>
        <a:buChar char="§"/>
        <a:tabLst>
          <a:tab pos="1262063" algn="l"/>
        </a:tabLst>
        <a:defRPr sz="1800" b="1">
          <a:solidFill>
            <a:srgbClr val="4B4B4B"/>
          </a:solidFill>
          <a:latin typeface="+mn-lt"/>
          <a:ea typeface="+mn-ea"/>
          <a:cs typeface="+mn-cs"/>
        </a:defRPr>
      </a:lvl1pPr>
      <a:lvl2pPr marL="457200" indent="-228600" algn="l" rtl="0" eaLnBrk="1" fontAlgn="ctr" hangingPunct="1">
        <a:lnSpc>
          <a:spcPct val="110000"/>
        </a:lnSpc>
        <a:spcBef>
          <a:spcPct val="0"/>
        </a:spcBef>
        <a:spcAft>
          <a:spcPts val="300"/>
        </a:spcAft>
        <a:buClr>
          <a:schemeClr val="accent1"/>
        </a:buClr>
        <a:buSzPct val="90000"/>
        <a:buChar char="–"/>
        <a:tabLst>
          <a:tab pos="1262063" algn="l"/>
        </a:tabLst>
        <a:defRPr sz="1800">
          <a:solidFill>
            <a:srgbClr val="3878A4"/>
          </a:solidFill>
          <a:latin typeface="+mn-lt"/>
          <a:ea typeface="+mn-ea"/>
          <a:cs typeface="+mn-cs"/>
        </a:defRPr>
      </a:lvl2pPr>
      <a:lvl3pPr marL="457200" indent="0" algn="l" rtl="0" eaLnBrk="1" fontAlgn="ctr" hangingPunct="1">
        <a:spcBef>
          <a:spcPts val="300"/>
        </a:spcBef>
        <a:spcAft>
          <a:spcPts val="300"/>
        </a:spcAft>
        <a:buClr>
          <a:schemeClr val="tx1"/>
        </a:buClr>
        <a:buFont typeface="Times" pitchFamily="-123" charset="0"/>
        <a:tabLst>
          <a:tab pos="1262063" algn="l"/>
        </a:tabLst>
        <a:defRPr sz="1400" b="1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rtl="0" eaLnBrk="1" fontAlgn="base" hangingPunct="1">
        <a:spcBef>
          <a:spcPct val="0"/>
        </a:spcBef>
        <a:spcAft>
          <a:spcPts val="300"/>
        </a:spcAft>
        <a:buClr>
          <a:srgbClr val="000000"/>
        </a:buClr>
        <a:buFont typeface="MS PGothic" charset="0"/>
        <a:tabLst>
          <a:tab pos="1262063" algn="l"/>
        </a:tabLst>
        <a:defRPr sz="1200" b="1">
          <a:solidFill>
            <a:schemeClr val="accent3"/>
          </a:solidFill>
          <a:latin typeface="+mn-lt"/>
          <a:ea typeface="+mn-ea"/>
          <a:cs typeface="+mn-cs"/>
        </a:defRPr>
      </a:lvl4pPr>
      <a:lvl5pPr marL="0" indent="0" algn="l" rtl="0" eaLnBrk="1" fontAlgn="base" hangingPunct="1">
        <a:spcBef>
          <a:spcPct val="0"/>
        </a:spcBef>
        <a:spcAft>
          <a:spcPts val="300"/>
        </a:spcAft>
        <a:buClr>
          <a:srgbClr val="000000"/>
        </a:buClr>
        <a:buFont typeface="Arial" pitchFamily="-123" charset="0"/>
        <a:tabLst>
          <a:tab pos="1262063" algn="l"/>
        </a:tabLst>
        <a:defRPr sz="1200" b="0">
          <a:solidFill>
            <a:schemeClr val="tx1"/>
          </a:solidFill>
          <a:latin typeface="+mn-lt"/>
          <a:ea typeface="+mn-ea"/>
          <a:cs typeface="+mn-cs"/>
        </a:defRPr>
      </a:lvl5pPr>
      <a:lvl6pPr marL="2171700" indent="-228600" algn="l" rtl="0" eaLnBrk="1" fontAlgn="base" hangingPunct="1">
        <a:spcBef>
          <a:spcPct val="0"/>
        </a:spcBef>
        <a:spcAft>
          <a:spcPct val="25000"/>
        </a:spcAft>
        <a:buClr>
          <a:srgbClr val="000000"/>
        </a:buClr>
        <a:buFont typeface="Arial" pitchFamily="-123" charset="0"/>
        <a:tabLst>
          <a:tab pos="342900" algn="l"/>
          <a:tab pos="1657350" algn="l"/>
        </a:tabLst>
        <a:defRPr sz="1200">
          <a:solidFill>
            <a:srgbClr val="4B4B4B"/>
          </a:solidFill>
          <a:latin typeface="+mn-lt"/>
          <a:ea typeface="+mn-ea"/>
          <a:cs typeface="+mn-cs"/>
        </a:defRPr>
      </a:lvl6pPr>
      <a:lvl7pPr marL="2628900" indent="-228600" algn="l" rtl="0" eaLnBrk="1" fontAlgn="base" hangingPunct="1">
        <a:spcBef>
          <a:spcPct val="0"/>
        </a:spcBef>
        <a:spcAft>
          <a:spcPct val="25000"/>
        </a:spcAft>
        <a:buClr>
          <a:srgbClr val="000000"/>
        </a:buClr>
        <a:buFont typeface="Arial" pitchFamily="-123" charset="0"/>
        <a:tabLst>
          <a:tab pos="342900" algn="l"/>
          <a:tab pos="1657350" algn="l"/>
        </a:tabLst>
        <a:defRPr sz="1200">
          <a:solidFill>
            <a:srgbClr val="4B4B4B"/>
          </a:solidFill>
          <a:latin typeface="+mn-lt"/>
          <a:ea typeface="+mn-ea"/>
          <a:cs typeface="+mn-cs"/>
        </a:defRPr>
      </a:lvl7pPr>
      <a:lvl8pPr marL="3086100" indent="-228600" algn="l" rtl="0" eaLnBrk="1" fontAlgn="base" hangingPunct="1">
        <a:spcBef>
          <a:spcPct val="0"/>
        </a:spcBef>
        <a:spcAft>
          <a:spcPct val="25000"/>
        </a:spcAft>
        <a:buClr>
          <a:srgbClr val="000000"/>
        </a:buClr>
        <a:buFont typeface="Arial" pitchFamily="-123" charset="0"/>
        <a:tabLst>
          <a:tab pos="342900" algn="l"/>
          <a:tab pos="1657350" algn="l"/>
        </a:tabLst>
        <a:defRPr sz="1200">
          <a:solidFill>
            <a:srgbClr val="4B4B4B"/>
          </a:solidFill>
          <a:latin typeface="+mn-lt"/>
          <a:ea typeface="+mn-ea"/>
          <a:cs typeface="+mn-cs"/>
        </a:defRPr>
      </a:lvl8pPr>
      <a:lvl9pPr marL="3543300" indent="-228600" algn="l" rtl="0" eaLnBrk="1" fontAlgn="base" hangingPunct="1">
        <a:spcBef>
          <a:spcPct val="0"/>
        </a:spcBef>
        <a:spcAft>
          <a:spcPct val="25000"/>
        </a:spcAft>
        <a:buClr>
          <a:srgbClr val="000000"/>
        </a:buClr>
        <a:buFont typeface="Arial" pitchFamily="-123" charset="0"/>
        <a:tabLst>
          <a:tab pos="342900" algn="l"/>
          <a:tab pos="1657350" algn="l"/>
        </a:tabLst>
        <a:defRPr sz="1200">
          <a:solidFill>
            <a:srgbClr val="4B4B4B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copp@comscore.com" TargetMode="Externa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copp@comscore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cover_mobileAdvisor_gr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0825" cy="6858000"/>
          </a:xfrm>
          <a:prstGeom prst="rect">
            <a:avLst/>
          </a:prstGeom>
          <a:noFill/>
        </p:spPr>
      </p:pic>
      <p:pic>
        <p:nvPicPr>
          <p:cNvPr id="52227" name="Picture 14" descr="cS_newlogo_3inc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506413"/>
            <a:ext cx="31242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Subtitle 39"/>
          <p:cNvSpPr>
            <a:spLocks noGrp="1"/>
          </p:cNvSpPr>
          <p:nvPr>
            <p:ph type="subTitle" idx="1"/>
          </p:nvPr>
        </p:nvSpPr>
        <p:spPr>
          <a:xfrm>
            <a:off x="571500" y="2057398"/>
            <a:ext cx="8001000" cy="874488"/>
          </a:xfrm>
        </p:spPr>
        <p:txBody>
          <a:bodyPr/>
          <a:lstStyle/>
          <a:p>
            <a:r>
              <a:rPr lang="en-US" dirty="0" smtClean="0"/>
              <a:t>Data Snacks from the Measurement World</a:t>
            </a:r>
          </a:p>
        </p:txBody>
      </p:sp>
      <p:sp>
        <p:nvSpPr>
          <p:cNvPr id="39" name="Title 3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Mobile as a Media Channel</a:t>
            </a:r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0"/>
          </p:nvPr>
        </p:nvSpPr>
        <p:spPr>
          <a:xfrm>
            <a:off x="571500" y="6057900"/>
            <a:ext cx="8001000" cy="357414"/>
          </a:xfrm>
        </p:spPr>
        <p:txBody>
          <a:bodyPr/>
          <a:lstStyle/>
          <a:p>
            <a:r>
              <a:rPr lang="en-US" dirty="0" smtClean="0"/>
              <a:t>Jeremy Copp, Vice President Mobile Europe</a:t>
            </a:r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hlinkClick r:id="rId5"/>
              </a:rPr>
              <a:t>jcopp@comscore.com</a:t>
            </a:r>
            <a:r>
              <a:rPr lang="en-US" dirty="0" smtClean="0"/>
              <a:t>, +44 7876 567742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Vehicle Mobile Maps Users Up 121% Year on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63% of mobile maps users use the service whilst in a vehicle and this is growing 121% year on year. With the introduction of free mobile navigation services from Nokia and Google this trend is set to continue.</a:t>
            </a:r>
          </a:p>
          <a:p>
            <a:r>
              <a:rPr lang="en-US" dirty="0" smtClean="0"/>
              <a:t>Google has 70% of the mobile maps market.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Product: </a:t>
            </a:r>
            <a:r>
              <a:rPr lang="en-US" dirty="0" err="1" smtClean="0"/>
              <a:t>MobiLens</a:t>
            </a:r>
            <a:endParaRPr lang="en-US" dirty="0" smtClean="0"/>
          </a:p>
          <a:p>
            <a:r>
              <a:rPr lang="en-US" dirty="0" smtClean="0"/>
              <a:t>Data: Three month average ending January 10</a:t>
            </a:r>
          </a:p>
          <a:p>
            <a:r>
              <a:rPr lang="en-US" dirty="0" smtClean="0"/>
              <a:t>Country: UK- N= 15,824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6"/>
          </p:nvPr>
        </p:nvGraphicFramePr>
        <p:xfrm>
          <a:off x="228600" y="2351314"/>
          <a:ext cx="4331525" cy="3706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4560124" y="2351313"/>
          <a:ext cx="4340431" cy="3716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133600"/>
            <a:ext cx="8001000" cy="512763"/>
          </a:xfrm>
        </p:spPr>
        <p:txBody>
          <a:bodyPr lIns="0" tIns="0" rIns="0" bIns="0"/>
          <a:lstStyle/>
          <a:p>
            <a:pPr marL="0" indent="0">
              <a:buFontTx/>
              <a:buNone/>
            </a:pPr>
            <a:r>
              <a:rPr lang="en-US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4403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696200" cy="685800"/>
          </a:xfrm>
        </p:spPr>
        <p:txBody>
          <a:bodyPr/>
          <a:lstStyle/>
          <a:p>
            <a:r>
              <a:rPr lang="en-US" sz="2400" b="0" dirty="0" smtClean="0">
                <a:solidFill>
                  <a:srgbClr val="4B4B4B"/>
                </a:solidFill>
              </a:rPr>
              <a:t>We see growth in the mobile market.</a:t>
            </a:r>
            <a:r>
              <a:rPr lang="en-US" sz="2400" dirty="0" smtClean="0">
                <a:solidFill>
                  <a:srgbClr val="4B4B4B"/>
                </a:solidFill>
              </a:rPr>
              <a:t/>
            </a:r>
            <a:br>
              <a:rPr lang="en-US" sz="2400" dirty="0" smtClean="0">
                <a:solidFill>
                  <a:srgbClr val="4B4B4B"/>
                </a:solidFill>
              </a:rPr>
            </a:br>
            <a:r>
              <a:rPr lang="en-US" sz="2400" dirty="0" smtClean="0">
                <a:solidFill>
                  <a:srgbClr val="4B4B4B"/>
                </a:solidFill>
              </a:rPr>
              <a:t/>
            </a:r>
            <a:br>
              <a:rPr lang="en-US" sz="2400" dirty="0" smtClean="0">
                <a:solidFill>
                  <a:srgbClr val="4B4B4B"/>
                </a:solidFill>
              </a:rPr>
            </a:br>
            <a:r>
              <a:rPr lang="en-US" sz="2400" dirty="0" smtClean="0">
                <a:solidFill>
                  <a:srgbClr val="4B4B4B"/>
                </a:solidFill>
              </a:rPr>
              <a:t>How about you? </a:t>
            </a:r>
            <a:endParaRPr lang="en-US" sz="2400" dirty="0">
              <a:solidFill>
                <a:srgbClr val="4B4B4B"/>
              </a:solidFill>
            </a:endParaRPr>
          </a:p>
        </p:txBody>
      </p:sp>
      <p:sp>
        <p:nvSpPr>
          <p:cNvPr id="44035" name="Text Box 6"/>
          <p:cNvSpPr txBox="1">
            <a:spLocks noChangeArrowheads="1"/>
          </p:cNvSpPr>
          <p:nvPr/>
        </p:nvSpPr>
        <p:spPr bwMode="auto">
          <a:xfrm>
            <a:off x="685800" y="5953125"/>
            <a:ext cx="81692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chemeClr val="bg1"/>
                </a:solidFill>
              </a:rPr>
              <a:t>Jeremy Copp, Vice President Mobile Europe</a:t>
            </a:r>
          </a:p>
          <a:p>
            <a:r>
              <a:rPr lang="en-US" sz="1800" dirty="0" smtClean="0">
                <a:hlinkClick r:id="rId3"/>
              </a:rPr>
              <a:t>jcopp@comscore.com</a:t>
            </a:r>
            <a:r>
              <a:rPr lang="en-US" sz="1800" dirty="0" smtClean="0">
                <a:solidFill>
                  <a:schemeClr val="bg1"/>
                </a:solidFill>
              </a:rPr>
              <a:t>, +44 7876 567742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44036" name="Text Box 7"/>
          <p:cNvSpPr txBox="1">
            <a:spLocks noChangeArrowheads="1"/>
          </p:cNvSpPr>
          <p:nvPr/>
        </p:nvSpPr>
        <p:spPr bwMode="white">
          <a:xfrm>
            <a:off x="2846388" y="4708525"/>
            <a:ext cx="41640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1100">
                <a:solidFill>
                  <a:schemeClr val="hlink"/>
                </a:solidFill>
              </a:rPr>
              <a:t>THE GLOBAL SOURCE OF DIGITAL MARKET INTELLIGENCE</a:t>
            </a:r>
            <a:r>
              <a:rPr lang="en-US" sz="1100" b="0" baseline="30000">
                <a:solidFill>
                  <a:schemeClr val="hlink"/>
                </a:solidFill>
              </a:rPr>
              <a:t>™</a:t>
            </a:r>
            <a:endParaRPr lang="en-US" sz="110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Mobile Internet &amp; App Usage Growth Neck &amp; Neck in Europe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over 17 million extra mobile Internet users in March 2010 compared to March 2009, 43% growth.</a:t>
            </a:r>
          </a:p>
          <a:p>
            <a:r>
              <a:rPr lang="en-US" dirty="0" smtClean="0"/>
              <a:t>Social networking users are showing the highest gains with 98% </a:t>
            </a:r>
            <a:r>
              <a:rPr lang="en-US" dirty="0" err="1" smtClean="0"/>
              <a:t>YoY</a:t>
            </a:r>
            <a:r>
              <a:rPr lang="en-US" dirty="0" smtClean="0"/>
              <a:t> growth.</a:t>
            </a:r>
          </a:p>
          <a:p>
            <a:r>
              <a:rPr lang="en-US" dirty="0" smtClean="0"/>
              <a:t>The UK is the most advanced country in Europe – at 34% penetration of mobile browsers.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Product: </a:t>
            </a:r>
            <a:r>
              <a:rPr lang="en-US" dirty="0" err="1" smtClean="0"/>
              <a:t>MobiLens</a:t>
            </a:r>
            <a:endParaRPr lang="en-US" dirty="0" smtClean="0"/>
          </a:p>
          <a:p>
            <a:r>
              <a:rPr lang="en-US" dirty="0" smtClean="0"/>
              <a:t>Data: Three month average ending March 2010</a:t>
            </a:r>
          </a:p>
          <a:p>
            <a:r>
              <a:rPr lang="en-US" dirty="0" smtClean="0"/>
              <a:t>Country: EU5- N= 69,031 </a:t>
            </a: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quarter" idx="16"/>
          </p:nvPr>
        </p:nvGraphicFramePr>
        <p:xfrm>
          <a:off x="228600" y="2509284"/>
          <a:ext cx="8686800" cy="3548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Google the Most Popular Mobile Internet Site in the UK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comScore’s</a:t>
            </a:r>
            <a:r>
              <a:rPr lang="en-US" dirty="0" smtClean="0"/>
              <a:t> GSMA Mobile Media Metrics (MMM) service shows Google gaining the most mobile internet users.</a:t>
            </a:r>
          </a:p>
          <a:p>
            <a:r>
              <a:rPr lang="en-US" dirty="0" smtClean="0"/>
              <a:t>Vodafone is the leading operator portal.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Product: MMM</a:t>
            </a:r>
          </a:p>
          <a:p>
            <a:r>
              <a:rPr lang="en-US" dirty="0" smtClean="0"/>
              <a:t>Data: February 2010 </a:t>
            </a:r>
          </a:p>
          <a:p>
            <a:r>
              <a:rPr lang="en-US" dirty="0" smtClean="0"/>
              <a:t>Country: UK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6"/>
          </p:nvPr>
        </p:nvGraphicFramePr>
        <p:xfrm>
          <a:off x="217968" y="2254101"/>
          <a:ext cx="8686800" cy="3753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360"/>
                <a:gridCol w="1737360"/>
                <a:gridCol w="1737360"/>
                <a:gridCol w="1737360"/>
                <a:gridCol w="1737360"/>
              </a:tblGrid>
              <a:tr h="34120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Total Unique Visitors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% Reach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Average Minutes per Visitor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Average Pages per Visitor</a:t>
                      </a:r>
                    </a:p>
                  </a:txBody>
                  <a:tcPr marL="9525" marR="9525" marT="9525" marB="0" anchor="ctr"/>
                </a:tc>
              </a:tr>
              <a:tr h="341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Arial"/>
                        </a:rPr>
                        <a:t>    Google Sites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5,793,816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32.7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27.9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106</a:t>
                      </a:r>
                    </a:p>
                  </a:txBody>
                  <a:tcPr marL="9525" marR="9525" marT="9525" marB="0" anchor="b"/>
                </a:tc>
              </a:tr>
              <a:tr h="341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FACEBOOK.COM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5,674,595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32.0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303.5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420</a:t>
                      </a:r>
                    </a:p>
                  </a:txBody>
                  <a:tcPr marL="9525" marR="9525" marT="9525" marB="0" anchor="b"/>
                </a:tc>
              </a:tr>
              <a:tr h="341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Vodafone Group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3,547,718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20.0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21.1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</a:tr>
              <a:tr h="341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Telefonica Mobile Networks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3,271,221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18.4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12.7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</a:tr>
              <a:tr h="341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Orange Sites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2,376,524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13.4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22.6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41</a:t>
                      </a:r>
                    </a:p>
                  </a:txBody>
                  <a:tcPr marL="9525" marR="9525" marT="9525" marB="0" anchor="b"/>
                </a:tc>
              </a:tr>
              <a:tr h="341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BBC Sites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2,146,536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12.1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23.3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</a:tr>
              <a:tr h="341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Yahoo! Sites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2,141,238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12.1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21.1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35</a:t>
                      </a:r>
                    </a:p>
                  </a:txBody>
                  <a:tcPr marL="9525" marR="9525" marT="9525" marB="0" anchor="b"/>
                </a:tc>
              </a:tr>
              <a:tr h="341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Microsoft Sites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1,702,176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9.6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90.5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66</a:t>
                      </a:r>
                    </a:p>
                  </a:txBody>
                  <a:tcPr marL="9525" marR="9525" marT="9525" marB="0" anchor="b"/>
                </a:tc>
              </a:tr>
              <a:tr h="341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Deutsche Telekom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1,125,953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6.3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20.1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</a:tr>
              <a:tr h="341209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latin typeface="Arial"/>
                        </a:rPr>
                        <a:t>    Nokia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1,062,416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6.0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latin typeface="Arial"/>
                        </a:rPr>
                        <a:t>14.2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Facebook</a:t>
            </a:r>
            <a:r>
              <a:rPr lang="en-US" dirty="0" smtClean="0"/>
              <a:t> Users More Engaged on Mobile than PC in the UK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there are far more people using </a:t>
            </a:r>
            <a:r>
              <a:rPr lang="en-US" dirty="0" err="1" smtClean="0"/>
              <a:t>Facebook</a:t>
            </a:r>
            <a:r>
              <a:rPr lang="en-US" dirty="0" smtClean="0"/>
              <a:t> on the PC internet (75% of PC Internet users go to </a:t>
            </a:r>
            <a:r>
              <a:rPr lang="en-US" dirty="0" err="1" smtClean="0"/>
              <a:t>Facebook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33% of mobile internet ), the mobile users visit more often. The average mobile visitor goes to </a:t>
            </a:r>
            <a:r>
              <a:rPr lang="en-US" dirty="0" err="1" smtClean="0"/>
              <a:t>Facebook</a:t>
            </a:r>
            <a:r>
              <a:rPr lang="en-US" dirty="0" smtClean="0"/>
              <a:t> 43.3 times per month, compared to 34.7 for PC Internet.</a:t>
            </a:r>
          </a:p>
          <a:p>
            <a:r>
              <a:rPr lang="en-US" dirty="0" smtClean="0"/>
              <a:t>Mobile users are also browsing the site longer  - just over 8 hours per month (486mins) verses just under 7 hours (419mins) for the PC version - and going to more pages.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Product: MMM (Mobile) + Media Metrics (PC)</a:t>
            </a:r>
          </a:p>
          <a:p>
            <a:r>
              <a:rPr lang="en-US" dirty="0" smtClean="0"/>
              <a:t>Data: January 2010 </a:t>
            </a:r>
          </a:p>
          <a:p>
            <a:r>
              <a:rPr lang="en-US" dirty="0" smtClean="0"/>
              <a:t>Country: UK</a:t>
            </a:r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sz="quarter" idx="16"/>
          </p:nvPr>
        </p:nvGraphicFramePr>
        <p:xfrm>
          <a:off x="228600" y="2509285"/>
          <a:ext cx="4332767" cy="3548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hart 17"/>
          <p:cNvGraphicFramePr/>
          <p:nvPr/>
        </p:nvGraphicFramePr>
        <p:xfrm>
          <a:off x="4561366" y="2509283"/>
          <a:ext cx="4444409" cy="3561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Facebook</a:t>
            </a:r>
            <a:r>
              <a:rPr lang="en-US" dirty="0" smtClean="0"/>
              <a:t> the Top iTunes App in the Euro Zone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44% of iTunes apps </a:t>
            </a:r>
            <a:r>
              <a:rPr lang="en-US" dirty="0" err="1" smtClean="0"/>
              <a:t>downloaders</a:t>
            </a:r>
            <a:r>
              <a:rPr lang="en-US" dirty="0" smtClean="0"/>
              <a:t> have downloaded </a:t>
            </a:r>
            <a:r>
              <a:rPr lang="en-US" dirty="0" err="1" smtClean="0"/>
              <a:t>Facebook</a:t>
            </a:r>
            <a:r>
              <a:rPr lang="en-US" dirty="0" smtClean="0"/>
              <a:t> in the </a:t>
            </a:r>
            <a:r>
              <a:rPr lang="en-US" dirty="0" err="1" smtClean="0"/>
              <a:t>EuroZone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Product: iTunes Apps Tracker</a:t>
            </a:r>
          </a:p>
          <a:p>
            <a:r>
              <a:rPr lang="en-US" dirty="0" smtClean="0"/>
              <a:t>Data: March 2010 - Region: </a:t>
            </a:r>
            <a:r>
              <a:rPr lang="en-US" dirty="0" err="1" smtClean="0"/>
              <a:t>EuroZone</a:t>
            </a:r>
            <a:endParaRPr lang="en-US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6"/>
          </p:nvPr>
        </p:nvGraphicFramePr>
        <p:xfrm>
          <a:off x="239233" y="1602854"/>
          <a:ext cx="8686800" cy="468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309"/>
                <a:gridCol w="3515096"/>
                <a:gridCol w="2090057"/>
                <a:gridCol w="2063338"/>
              </a:tblGrid>
              <a:tr h="3593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Rank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latin typeface="Arial"/>
                        </a:rPr>
                        <a:t>App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Developer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% Reach (of iTunes Apps </a:t>
                      </a:r>
                      <a:r>
                        <a:rPr lang="en-US" sz="1200" b="1" i="0" u="none" strike="noStrike" dirty="0" err="1">
                          <a:solidFill>
                            <a:schemeClr val="bg1"/>
                          </a:solidFill>
                          <a:latin typeface="Arial"/>
                        </a:rPr>
                        <a:t>Downloaders</a:t>
                      </a:r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latin typeface="Arial"/>
                        </a:rPr>
                        <a:t>)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latin typeface="Arial"/>
                        </a:rPr>
                        <a:t>Facebook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latin typeface="Arial"/>
                        </a:rPr>
                        <a:t>Facebook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43.9%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Google Earth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Google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38.9%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latin typeface="Arial"/>
                        </a:rPr>
                        <a:t>Shazam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latin typeface="Arial"/>
                        </a:rPr>
                        <a:t>Shazam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 Entertainment Ltd.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35.6%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Paper Toss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latin typeface="Arial"/>
                        </a:rPr>
                        <a:t>Backflip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 Studios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30.1%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Touch Hockey: FS5 (FREE)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FlipSide5, Inc.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latin typeface="Arial"/>
                        </a:rPr>
                        <a:t>25.7%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latin typeface="Arial"/>
                        </a:rPr>
                        <a:t>iHandy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 Level Free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latin typeface="Arial"/>
                        </a:rPr>
                        <a:t>iHandySoft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 Inc.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22.3%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latin typeface="Arial"/>
                        </a:rPr>
                        <a:t>AroundMe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latin typeface="Arial"/>
                        </a:rPr>
                        <a:t>Tweakersoft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21.6%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Skype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Skype Software </a:t>
                      </a:r>
                      <a:r>
                        <a:rPr lang="en-US" sz="1200" b="0" i="0" u="none" strike="noStrike" dirty="0" err="1">
                          <a:latin typeface="Arial"/>
                        </a:rPr>
                        <a:t>S.a.r.l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21.2%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Labyrinth </a:t>
                      </a:r>
                      <a:r>
                        <a:rPr lang="en-US" sz="1200" b="0" i="0" u="none" strike="noStrike" dirty="0" err="1">
                          <a:latin typeface="Arial"/>
                        </a:rPr>
                        <a:t>Lite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 Edition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Codify AB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18.9%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Google Mobile App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Google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18.3%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Bluetooth Photo Share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nathanpeterson.com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18.1%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PAC-MAN </a:t>
                      </a:r>
                      <a:r>
                        <a:rPr lang="en-US" sz="1200" b="0" i="0" u="none" strike="noStrike" dirty="0" err="1">
                          <a:latin typeface="Arial"/>
                        </a:rPr>
                        <a:t>Lite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Namco Networks America Inc.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18.1%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Waterslide Extreme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Arial"/>
                        </a:rPr>
                        <a:t>Dare Digital Ltd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17.6%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latin typeface="Arial"/>
                        </a:rPr>
                        <a:t>PagesJaunes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latin typeface="Arial"/>
                        </a:rPr>
                        <a:t>PagesJaunes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16.4%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latin typeface="Arial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latin typeface="Arial"/>
                        </a:rPr>
                        <a:t>Lightsaber</a:t>
                      </a:r>
                      <a:r>
                        <a:rPr lang="en-US" sz="1200" b="0" i="0" u="none" strike="noStrike" dirty="0">
                          <a:latin typeface="Arial"/>
                        </a:rPr>
                        <a:t> Unleashed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latin typeface="Arial"/>
                        </a:rPr>
                        <a:t>TheMacBox</a:t>
                      </a:r>
                      <a:endParaRPr lang="en-US" sz="1200" b="0" i="0" u="none" strike="noStrike" dirty="0"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latin typeface="Arial"/>
                        </a:rPr>
                        <a:t>14.1%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Nokia Leads OEM Market for Device Owners and Mobile Media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the </a:t>
            </a:r>
            <a:r>
              <a:rPr lang="en-US" dirty="0" err="1" smtClean="0"/>
              <a:t>iPhone</a:t>
            </a:r>
            <a:r>
              <a:rPr lang="en-US" dirty="0" smtClean="0"/>
              <a:t> gains a large amount of hype, it still only represents 4% of total mobile owners in EU5 and 12% of all mobile media users.</a:t>
            </a:r>
          </a:p>
          <a:p>
            <a:pPr>
              <a:buNone/>
            </a:pPr>
            <a:r>
              <a:rPr lang="en-US" dirty="0" smtClean="0"/>
              <a:t>* Total device owners market share in </a:t>
            </a:r>
            <a:r>
              <a:rPr lang="en-US" b="1" dirty="0" smtClean="0"/>
              <a:t>bold</a:t>
            </a:r>
            <a:r>
              <a:rPr lang="en-US" dirty="0" smtClean="0"/>
              <a:t>, mobile media market share numbers in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Product: </a:t>
            </a:r>
            <a:r>
              <a:rPr lang="en-US" dirty="0" err="1" smtClean="0"/>
              <a:t>MobiLens</a:t>
            </a:r>
            <a:endParaRPr lang="en-US" dirty="0" smtClean="0"/>
          </a:p>
          <a:p>
            <a:r>
              <a:rPr lang="en-US" dirty="0" smtClean="0"/>
              <a:t>Data: Three month average ending March 2010</a:t>
            </a:r>
          </a:p>
          <a:p>
            <a:r>
              <a:rPr lang="en-US" dirty="0" smtClean="0"/>
              <a:t>Country: EU5- N= 69,031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6"/>
          </p:nvPr>
        </p:nvGraphicFramePr>
        <p:xfrm>
          <a:off x="228600" y="2126512"/>
          <a:ext cx="8686800" cy="3931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Steady Growth Continues for Mobile Banner Advertising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1"/>
            <a:ext cx="8686800" cy="1174897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Product: Ad </a:t>
            </a:r>
            <a:r>
              <a:rPr lang="en-US" dirty="0" err="1" smtClean="0"/>
              <a:t>Metrix</a:t>
            </a:r>
            <a:r>
              <a:rPr lang="en-US" dirty="0" smtClean="0"/>
              <a:t> Mobile</a:t>
            </a:r>
          </a:p>
          <a:p>
            <a:r>
              <a:rPr lang="en-US" dirty="0" smtClean="0"/>
              <a:t>Data: March 2010 </a:t>
            </a:r>
          </a:p>
          <a:p>
            <a:r>
              <a:rPr lang="en-US" dirty="0" smtClean="0"/>
              <a:t>Country: UK</a:t>
            </a:r>
          </a:p>
        </p:txBody>
      </p:sp>
      <p:graphicFrame>
        <p:nvGraphicFramePr>
          <p:cNvPr id="12" name="Content Placeholder 9"/>
          <p:cNvGraphicFramePr>
            <a:graphicFrameLocks noGrp="1"/>
          </p:cNvGraphicFramePr>
          <p:nvPr>
            <p:ph sz="quarter" idx="16"/>
          </p:nvPr>
        </p:nvGraphicFramePr>
        <p:xfrm>
          <a:off x="228600" y="1796902"/>
          <a:ext cx="8686800" cy="4260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Steady Growth Continues for Mobile Banner Advertising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1"/>
            <a:ext cx="8686800" cy="1174897"/>
          </a:xfrm>
        </p:spPr>
        <p:txBody>
          <a:bodyPr/>
          <a:lstStyle/>
          <a:p>
            <a:r>
              <a:rPr lang="en-US" dirty="0" smtClean="0"/>
              <a:t>The number of products advertised is not growing as fast as the number of mobile browsers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Product: Ad </a:t>
            </a:r>
            <a:r>
              <a:rPr lang="en-US" dirty="0" err="1" smtClean="0"/>
              <a:t>Metrix</a:t>
            </a:r>
            <a:r>
              <a:rPr lang="en-US" dirty="0" smtClean="0"/>
              <a:t> Mobile + </a:t>
            </a:r>
            <a:r>
              <a:rPr lang="en-US" dirty="0" err="1" smtClean="0"/>
              <a:t>MobiLens</a:t>
            </a:r>
            <a:endParaRPr lang="en-US" dirty="0" smtClean="0"/>
          </a:p>
          <a:p>
            <a:r>
              <a:rPr lang="en-US" dirty="0" smtClean="0"/>
              <a:t>Data: March 2010 </a:t>
            </a:r>
          </a:p>
          <a:p>
            <a:r>
              <a:rPr lang="en-US" dirty="0" smtClean="0"/>
              <a:t>Country: UK</a:t>
            </a:r>
          </a:p>
        </p:txBody>
      </p:sp>
      <p:graphicFrame>
        <p:nvGraphicFramePr>
          <p:cNvPr id="12" name="Content Placeholder 9"/>
          <p:cNvGraphicFramePr>
            <a:graphicFrameLocks noGrp="1"/>
          </p:cNvGraphicFramePr>
          <p:nvPr>
            <p:ph sz="quarter" idx="16"/>
          </p:nvPr>
        </p:nvGraphicFramePr>
        <p:xfrm>
          <a:off x="228600" y="1796902"/>
          <a:ext cx="8686800" cy="4260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Maps Users Up 74% Year on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mobile internet is helping to link the digital and physical worlds, this is increasingly evident with the up surge in mobile maps users.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Product: </a:t>
            </a:r>
            <a:r>
              <a:rPr lang="en-US" dirty="0" err="1" smtClean="0"/>
              <a:t>MobiLens</a:t>
            </a:r>
            <a:endParaRPr lang="en-US" dirty="0" smtClean="0"/>
          </a:p>
          <a:p>
            <a:r>
              <a:rPr lang="en-US" dirty="0" smtClean="0"/>
              <a:t>Data: Three month average ending January 10</a:t>
            </a:r>
          </a:p>
          <a:p>
            <a:r>
              <a:rPr lang="en-US" dirty="0" smtClean="0"/>
              <a:t>Country: UK- N= 15,824</a:t>
            </a:r>
          </a:p>
        </p:txBody>
      </p:sp>
      <p:graphicFrame>
        <p:nvGraphicFramePr>
          <p:cNvPr id="8" name="Object 7"/>
          <p:cNvGraphicFramePr>
            <a:graphicFrameLocks noGrp="1" noChangeAspect="1"/>
          </p:cNvGraphicFramePr>
          <p:nvPr>
            <p:ph sz="quarter" idx="16"/>
          </p:nvPr>
        </p:nvGraphicFramePr>
        <p:xfrm>
          <a:off x="273132" y="1781299"/>
          <a:ext cx="8538359" cy="4090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omScore">
      <a:dk1>
        <a:srgbClr val="4B4B4B"/>
      </a:dk1>
      <a:lt1>
        <a:srgbClr val="FFFFFF"/>
      </a:lt1>
      <a:dk2>
        <a:srgbClr val="4B4B4B"/>
      </a:dk2>
      <a:lt2>
        <a:srgbClr val="D3E4F0"/>
      </a:lt2>
      <a:accent1>
        <a:srgbClr val="3878A4"/>
      </a:accent1>
      <a:accent2>
        <a:srgbClr val="7BC7F1"/>
      </a:accent2>
      <a:accent3>
        <a:srgbClr val="F48B2D"/>
      </a:accent3>
      <a:accent4>
        <a:srgbClr val="993300"/>
      </a:accent4>
      <a:accent5>
        <a:srgbClr val="FFB601"/>
      </a:accent5>
      <a:accent6>
        <a:srgbClr val="86A722"/>
      </a:accent6>
      <a:hlink>
        <a:srgbClr val="F48B2D"/>
      </a:hlink>
      <a:folHlink>
        <a:srgbClr val="FFB622"/>
      </a:folHlink>
    </a:clrScheme>
    <a:fontScheme name="comScore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a:style>
    </a:spDef>
    <a:lnDef>
      <a:spPr bwMode="auto">
        <a:noFill/>
        <a:ln w="19050" algn="ctr">
          <a:solidFill>
            <a:srgbClr val="FF7A17"/>
          </a:solidFill>
          <a:round/>
          <a:headEnd type="none" w="med" len="med"/>
          <a:tailEnd type="none" w="med" len="med"/>
        </a:ln>
      </a:spPr>
      <a:bodyPr/>
      <a:lstStyle/>
    </a:lnDef>
    <a:txDef>
      <a:spPr bwMode="auto">
        <a:solidFill>
          <a:schemeClr val="bg1"/>
        </a:solidFill>
        <a:ln w="19050" algn="ctr">
          <a:noFill/>
          <a:miter lim="800000"/>
          <a:headEnd/>
          <a:tailEnd/>
        </a:ln>
        <a:effectLst/>
      </a:spPr>
      <a:bodyPr wrap="square" lIns="118872" tIns="118872" rIns="118872" bIns="118872" rtlCol="0">
        <a:spAutoFit/>
      </a:bodyPr>
      <a:lstStyle>
        <a:defPPr algn="l">
          <a:defRPr sz="1600" b="0" dirty="0" smtClean="0"/>
        </a:defPPr>
      </a:lstStyle>
    </a:txDef>
  </a:objectDefaults>
  <a:extraClrSchemeLst>
    <a:extraClrScheme>
      <a:clrScheme name="cS_PPT_PrezTemplt_15dec08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_PPT_PrezTemplt_15dec08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_PPT_PrezTemplt_15dec08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_PPT_PrezTemplt_15dec08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_PPT_PrezTemplt_15dec08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_PPT_PrezTemplt_15dec08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_PPT_PrezTemplt_15dec08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_PPT_PrezTemplt_15dec08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_PPT_PrezTemplt_15dec08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_PPT_PrezTemplt_15dec08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_PPT_PrezTemplt_15dec08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_PPT_PrezTemplt_15dec08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_PPT_PrezTemplt_15dec08_2 13">
        <a:dk1>
          <a:srgbClr val="000000"/>
        </a:dk1>
        <a:lt1>
          <a:srgbClr val="FFFFFF"/>
        </a:lt1>
        <a:dk2>
          <a:srgbClr val="223E7C"/>
        </a:dk2>
        <a:lt2>
          <a:srgbClr val="B2B2B2"/>
        </a:lt2>
        <a:accent1>
          <a:srgbClr val="3878A4"/>
        </a:accent1>
        <a:accent2>
          <a:srgbClr val="8FD0F1"/>
        </a:accent2>
        <a:accent3>
          <a:srgbClr val="FFFFFF"/>
        </a:accent3>
        <a:accent4>
          <a:srgbClr val="000000"/>
        </a:accent4>
        <a:accent5>
          <a:srgbClr val="AEBECF"/>
        </a:accent5>
        <a:accent6>
          <a:srgbClr val="81BCDA"/>
        </a:accent6>
        <a:hlink>
          <a:srgbClr val="6699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_PPT_PrezTemplt_15dec08_2 14">
        <a:dk1>
          <a:srgbClr val="000000"/>
        </a:dk1>
        <a:lt1>
          <a:srgbClr val="FFFFFF"/>
        </a:lt1>
        <a:dk2>
          <a:srgbClr val="223E7C"/>
        </a:dk2>
        <a:lt2>
          <a:srgbClr val="B2B2B2"/>
        </a:lt2>
        <a:accent1>
          <a:srgbClr val="3878A4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AEBECF"/>
        </a:accent5>
        <a:accent6>
          <a:srgbClr val="8AB9E7"/>
        </a:accent6>
        <a:hlink>
          <a:srgbClr val="6699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_PPT_PrezTemplt_15dec08_2 15">
        <a:dk1>
          <a:srgbClr val="000000"/>
        </a:dk1>
        <a:lt1>
          <a:srgbClr val="FFFFFF"/>
        </a:lt1>
        <a:dk2>
          <a:srgbClr val="223E7C"/>
        </a:dk2>
        <a:lt2>
          <a:srgbClr val="B2B2B2"/>
        </a:lt2>
        <a:accent1>
          <a:srgbClr val="3878A4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AEBECF"/>
        </a:accent5>
        <a:accent6>
          <a:srgbClr val="8AB9E7"/>
        </a:accent6>
        <a:hlink>
          <a:srgbClr val="6699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_PPT_PrezTemplt_15dec08_2 16">
        <a:dk1>
          <a:srgbClr val="000000"/>
        </a:dk1>
        <a:lt1>
          <a:srgbClr val="FFFFFF"/>
        </a:lt1>
        <a:dk2>
          <a:srgbClr val="223E7C"/>
        </a:dk2>
        <a:lt2>
          <a:srgbClr val="B2B2B2"/>
        </a:lt2>
        <a:accent1>
          <a:srgbClr val="3878A4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AEBECF"/>
        </a:accent5>
        <a:accent6>
          <a:srgbClr val="8AB9E7"/>
        </a:accent6>
        <a:hlink>
          <a:srgbClr val="669900"/>
        </a:hlink>
        <a:folHlink>
          <a:srgbClr val="FFB60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8726</TotalTime>
  <Words>916</Words>
  <Application>Microsoft Office PowerPoint</Application>
  <PresentationFormat>On-screen Show (4:3)</PresentationFormat>
  <Paragraphs>214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Blank</vt:lpstr>
      <vt:lpstr>Mobile as a Media Channel</vt:lpstr>
      <vt:lpstr>Mobile Internet &amp; App Usage Growth Neck &amp; Neck in Europe</vt:lpstr>
      <vt:lpstr>Google the Most Popular Mobile Internet Site in the UK</vt:lpstr>
      <vt:lpstr>Facebook Users More Engaged on Mobile than PC in the UK</vt:lpstr>
      <vt:lpstr>Facebook the Top iTunes App in the Euro Zone</vt:lpstr>
      <vt:lpstr>Nokia Leads OEM Market for Device Owners and Mobile Media Users</vt:lpstr>
      <vt:lpstr>Steady Growth Continues for Mobile Banner Advertising</vt:lpstr>
      <vt:lpstr>Steady Growth Continues for Mobile Banner Advertising</vt:lpstr>
      <vt:lpstr>Maps Users Up 74% Year on Year</vt:lpstr>
      <vt:lpstr>In Vehicle Mobile Maps Users Up 121% Year on Year</vt:lpstr>
      <vt:lpstr>We see growth in the mobile market.  How about you? </vt:lpstr>
    </vt:vector>
  </TitlesOfParts>
  <Company>comScore,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Jeremy Copp</cp:lastModifiedBy>
  <cp:revision>857</cp:revision>
  <dcterms:created xsi:type="dcterms:W3CDTF">2009-11-02T11:30:13Z</dcterms:created>
  <dcterms:modified xsi:type="dcterms:W3CDTF">2010-06-02T16:34:09Z</dcterms:modified>
</cp:coreProperties>
</file>